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embeddedFontLst>
    <p:embeddedFont>
      <p:font typeface="Nanum Gothic" panose="020B0600000101010101" charset="-127"/>
      <p:regular r:id="rId41"/>
      <p:bold r:id="rId42"/>
    </p:embeddedFont>
    <p:embeddedFont>
      <p:font typeface="Malgun Gothic" panose="020B0503020000020004" pitchFamily="50" charset="-12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53" autoAdjust="0"/>
  </p:normalViewPr>
  <p:slideViewPr>
    <p:cSldViewPr snapToGrid="0">
      <p:cViewPr varScale="1">
        <p:scale>
          <a:sx n="106" d="100"/>
          <a:sy n="106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solutions/customer/hellofresh-boosts-digital-marketing-campaigns-and-increases-conversion-rate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a13f690dc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앞서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말씀드린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bi와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비슷한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선행기술로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의사결정지원시스템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DSS가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있습니다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dss는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일종의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대화형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정보시스템으로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대량의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데이터를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분석해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업무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의사결정에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필요한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정보를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제공합니다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불확실성의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의미를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평가하고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한가지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결정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대신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다른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결정을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했을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때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어떤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장단점이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있는지도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가늠함으로써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조직의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관리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운영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기획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수준에서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의사결정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개선을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지원합니다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dirty="0"/>
          </a:p>
        </p:txBody>
      </p:sp>
      <p:sp>
        <p:nvSpPr>
          <p:cNvPr id="191" name="Google Shape;191;g7a13f690dc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a13f690dc_2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dirty="0" err="1">
                <a:solidFill>
                  <a:srgbClr val="202124"/>
                </a:solidFill>
                <a:highlight>
                  <a:srgbClr val="F8F9FA"/>
                </a:highlight>
              </a:rPr>
              <a:t>BI와</a:t>
            </a:r>
            <a:r>
              <a:rPr lang="en-US" sz="1800" dirty="0">
                <a:solidFill>
                  <a:srgbClr val="202124"/>
                </a:solidFill>
                <a:highlight>
                  <a:srgbClr val="F8F9FA"/>
                </a:highlight>
              </a:rPr>
              <a:t> </a:t>
            </a:r>
            <a:r>
              <a:rPr lang="en-US" sz="1800" dirty="0" err="1">
                <a:solidFill>
                  <a:srgbClr val="202124"/>
                </a:solidFill>
                <a:highlight>
                  <a:srgbClr val="F8F9FA"/>
                </a:highlight>
              </a:rPr>
              <a:t>DSS의</a:t>
            </a:r>
            <a:r>
              <a:rPr lang="en-US" sz="1800" dirty="0">
                <a:solidFill>
                  <a:srgbClr val="202124"/>
                </a:solidFill>
                <a:highlight>
                  <a:srgbClr val="F8F9FA"/>
                </a:highlight>
              </a:rPr>
              <a:t> </a:t>
            </a:r>
            <a:r>
              <a:rPr lang="en-US" sz="1800" dirty="0" err="1">
                <a:solidFill>
                  <a:srgbClr val="202124"/>
                </a:solidFill>
                <a:highlight>
                  <a:srgbClr val="F8F9FA"/>
                </a:highlight>
              </a:rPr>
              <a:t>비교</a:t>
            </a:r>
            <a:endParaRPr sz="1800" dirty="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BI는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의사결정에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사용될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데이터를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수집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분석하고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평가하기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위한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광범위한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범주의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애플리케이션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서비스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기술인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반면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, DSS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애플리케이션은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좀더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구체적인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의사결정을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지원하기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위한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목적을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두고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구축되는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경향이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있다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의사결정지원시스템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(DSS)과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비즈니스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인텔리전스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(BI)는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서로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융합되는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경우가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많다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DSS를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계승한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것이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BI라고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보는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전문가들도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있다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대체로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의사결정지원시스템은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데이터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웨어하우징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및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데이터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마이닝과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더불어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비즈니스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인텔리전스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시스템의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한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요소로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인식되고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있다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02" name="Google Shape;202;g7a13f690dc_2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a13f690dc_2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이러한</a:t>
            </a:r>
            <a:r>
              <a:rPr lang="en-US" dirty="0"/>
              <a:t> </a:t>
            </a:r>
            <a:r>
              <a:rPr lang="en-US" dirty="0" err="1"/>
              <a:t>선행기술들로</a:t>
            </a:r>
            <a:r>
              <a:rPr lang="en-US" dirty="0"/>
              <a:t> </a:t>
            </a:r>
            <a:r>
              <a:rPr lang="en-US" dirty="0" err="1"/>
              <a:t>도출된</a:t>
            </a:r>
            <a:r>
              <a:rPr lang="en-US" dirty="0"/>
              <a:t> </a:t>
            </a:r>
            <a:r>
              <a:rPr lang="en-US" dirty="0" err="1"/>
              <a:t>분석과</a:t>
            </a:r>
            <a:r>
              <a:rPr lang="en-US" dirty="0"/>
              <a:t> </a:t>
            </a:r>
            <a:r>
              <a:rPr lang="en-US" dirty="0" err="1"/>
              <a:t>예측은</a:t>
            </a:r>
            <a:r>
              <a:rPr lang="en-US" dirty="0"/>
              <a:t> </a:t>
            </a:r>
            <a:r>
              <a:rPr lang="en-US" dirty="0" err="1"/>
              <a:t>불확실성을</a:t>
            </a:r>
            <a:r>
              <a:rPr lang="en-US" dirty="0"/>
              <a:t> </a:t>
            </a:r>
            <a:r>
              <a:rPr lang="en-US" dirty="0" err="1"/>
              <a:t>가지고</a:t>
            </a:r>
            <a:r>
              <a:rPr lang="en-US" dirty="0"/>
              <a:t> </a:t>
            </a:r>
            <a:r>
              <a:rPr lang="en-US" dirty="0" err="1"/>
              <a:t>있습니다</a:t>
            </a:r>
            <a:r>
              <a:rPr lang="en-US" dirty="0"/>
              <a:t>. 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그로</a:t>
            </a:r>
            <a:r>
              <a:rPr lang="en-US" dirty="0"/>
              <a:t> </a:t>
            </a:r>
            <a:r>
              <a:rPr lang="en-US" dirty="0" err="1"/>
              <a:t>인해</a:t>
            </a:r>
            <a:r>
              <a:rPr lang="en-US" dirty="0"/>
              <a:t> </a:t>
            </a:r>
            <a:r>
              <a:rPr lang="en-US" dirty="0" err="1"/>
              <a:t>결과에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신뢰성이</a:t>
            </a:r>
            <a:r>
              <a:rPr lang="en-US" dirty="0"/>
              <a:t> </a:t>
            </a:r>
            <a:r>
              <a:rPr lang="en-US" dirty="0" err="1"/>
              <a:t>감소하고</a:t>
            </a:r>
            <a:r>
              <a:rPr lang="en-US" dirty="0"/>
              <a:t>,  </a:t>
            </a:r>
            <a:r>
              <a:rPr lang="en-US" dirty="0" err="1"/>
              <a:t>의사결정을</a:t>
            </a:r>
            <a:r>
              <a:rPr lang="en-US" dirty="0"/>
              <a:t> </a:t>
            </a:r>
            <a:r>
              <a:rPr lang="en-US" dirty="0" err="1"/>
              <a:t>도울</a:t>
            </a:r>
            <a:r>
              <a:rPr lang="en-US" dirty="0"/>
              <a:t> </a:t>
            </a:r>
            <a:r>
              <a:rPr lang="en-US" dirty="0" err="1"/>
              <a:t>인사이트가</a:t>
            </a:r>
            <a:r>
              <a:rPr lang="en-US" dirty="0"/>
              <a:t> </a:t>
            </a:r>
            <a:r>
              <a:rPr lang="en-US" dirty="0" err="1"/>
              <a:t>부족하게</a:t>
            </a:r>
            <a:r>
              <a:rPr lang="en-US" dirty="0"/>
              <a:t> </a:t>
            </a:r>
            <a:r>
              <a:rPr lang="en-US" dirty="0" err="1"/>
              <a:t>됩니다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dk1"/>
                </a:solidFill>
              </a:rPr>
              <a:t>기존</a:t>
            </a:r>
            <a:r>
              <a:rPr lang="en-US" dirty="0">
                <a:solidFill>
                  <a:schemeClr val="dk1"/>
                </a:solidFill>
              </a:rPr>
              <a:t> bi </a:t>
            </a:r>
            <a:r>
              <a:rPr lang="en-US" dirty="0" err="1">
                <a:solidFill>
                  <a:schemeClr val="dk1"/>
                </a:solidFill>
              </a:rPr>
              <a:t>기술들은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자동화가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접목되어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있지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않습니다</a:t>
            </a:r>
            <a:r>
              <a:rPr lang="en-US" dirty="0">
                <a:solidFill>
                  <a:schemeClr val="dk1"/>
                </a:solidFill>
              </a:rPr>
              <a:t>. </a:t>
            </a:r>
            <a:r>
              <a:rPr lang="en-US" dirty="0" err="1">
                <a:solidFill>
                  <a:schemeClr val="dk1"/>
                </a:solidFill>
              </a:rPr>
              <a:t>그렇기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때문에</a:t>
            </a:r>
            <a:r>
              <a:rPr lang="en-US" dirty="0">
                <a:solidFill>
                  <a:schemeClr val="dk1"/>
                </a:solidFill>
              </a:rPr>
              <a:t>, “</a:t>
            </a:r>
            <a:r>
              <a:rPr lang="en-US" dirty="0" err="1">
                <a:solidFill>
                  <a:schemeClr val="dk1"/>
                </a:solidFill>
              </a:rPr>
              <a:t>데이터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관리</a:t>
            </a:r>
            <a:r>
              <a:rPr lang="en-US" dirty="0">
                <a:solidFill>
                  <a:schemeClr val="dk1"/>
                </a:solidFill>
              </a:rPr>
              <a:t> -&gt; </a:t>
            </a:r>
            <a:r>
              <a:rPr lang="en-US" dirty="0" err="1">
                <a:solidFill>
                  <a:schemeClr val="dk1"/>
                </a:solidFill>
              </a:rPr>
              <a:t>분석</a:t>
            </a:r>
            <a:r>
              <a:rPr lang="en-US" dirty="0">
                <a:solidFill>
                  <a:schemeClr val="dk1"/>
                </a:solidFill>
              </a:rPr>
              <a:t> -&gt; </a:t>
            </a:r>
            <a:r>
              <a:rPr lang="en-US" dirty="0" err="1">
                <a:solidFill>
                  <a:schemeClr val="dk1"/>
                </a:solidFill>
              </a:rPr>
              <a:t>예측</a:t>
            </a:r>
            <a:r>
              <a:rPr lang="en-US" dirty="0">
                <a:solidFill>
                  <a:schemeClr val="dk1"/>
                </a:solidFill>
              </a:rPr>
              <a:t> -&gt; </a:t>
            </a:r>
            <a:r>
              <a:rPr lang="en-US" dirty="0" err="1">
                <a:solidFill>
                  <a:schemeClr val="dk1"/>
                </a:solidFill>
              </a:rPr>
              <a:t>판단”에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대해당하는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과정을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사람이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맡아서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하게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됩니다</a:t>
            </a:r>
            <a:r>
              <a:rPr lang="en-US" dirty="0">
                <a:solidFill>
                  <a:schemeClr val="dk1"/>
                </a:solidFill>
              </a:rPr>
              <a:t>. </a:t>
            </a:r>
            <a:r>
              <a:rPr lang="en-US" dirty="0" err="1">
                <a:solidFill>
                  <a:schemeClr val="dk1"/>
                </a:solidFill>
              </a:rPr>
              <a:t>이러한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과정에서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Human에러가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발생할</a:t>
            </a:r>
            <a:r>
              <a:rPr lang="en-US" dirty="0">
                <a:solidFill>
                  <a:schemeClr val="dk1"/>
                </a:solidFill>
              </a:rPr>
              <a:t> 수 </a:t>
            </a:r>
            <a:r>
              <a:rPr lang="en-US" dirty="0" err="1">
                <a:solidFill>
                  <a:schemeClr val="dk1"/>
                </a:solidFill>
              </a:rPr>
              <a:t>있고</a:t>
            </a:r>
            <a:r>
              <a:rPr lang="en-US" dirty="0">
                <a:solidFill>
                  <a:schemeClr val="dk1"/>
                </a:solidFill>
              </a:rPr>
              <a:t>, </a:t>
            </a:r>
            <a:r>
              <a:rPr lang="en-US" dirty="0" err="1">
                <a:solidFill>
                  <a:schemeClr val="dk1"/>
                </a:solidFill>
              </a:rPr>
              <a:t>전통적인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통계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기법을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기반을</a:t>
            </a:r>
            <a:r>
              <a:rPr lang="en-US" dirty="0">
                <a:solidFill>
                  <a:schemeClr val="dk1"/>
                </a:solidFill>
              </a:rPr>
              <a:t> 둔 </a:t>
            </a:r>
            <a:r>
              <a:rPr lang="en-US" dirty="0" err="1">
                <a:solidFill>
                  <a:schemeClr val="dk1"/>
                </a:solidFill>
              </a:rPr>
              <a:t>분석이기에</a:t>
            </a:r>
            <a:r>
              <a:rPr lang="en-US" dirty="0">
                <a:solidFill>
                  <a:schemeClr val="dk1"/>
                </a:solidFill>
              </a:rPr>
              <a:t> , </a:t>
            </a:r>
            <a:r>
              <a:rPr lang="en-US" dirty="0" err="1">
                <a:solidFill>
                  <a:schemeClr val="dk1"/>
                </a:solidFill>
              </a:rPr>
              <a:t>분석하는</a:t>
            </a:r>
            <a:r>
              <a:rPr lang="en-US" dirty="0">
                <a:solidFill>
                  <a:schemeClr val="dk1"/>
                </a:solidFill>
              </a:rPr>
              <a:t> 데 </a:t>
            </a:r>
            <a:r>
              <a:rPr lang="en-US" dirty="0" err="1">
                <a:solidFill>
                  <a:schemeClr val="dk1"/>
                </a:solidFill>
              </a:rPr>
              <a:t>걸리는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시간이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오래걸릴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뿐만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아니라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내.외부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변수로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인해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결과가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부정확할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확률이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높습니다</a:t>
            </a:r>
            <a:r>
              <a:rPr lang="en-US" dirty="0">
                <a:solidFill>
                  <a:schemeClr val="dk1"/>
                </a:solidFill>
              </a:rPr>
              <a:t>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24" name="Google Shape;224;g7a13f690dc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a13f690d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3" name="Google Shape;243;g7a13f690d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a13f690d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rPr lang="en-US"/>
              <a:t>앞서, 선행기술의 한계점으로 설명드린 3가지 내용 -&gt; 다음과 같은 솔루션이 있다.</a:t>
            </a:r>
            <a:endParaRPr/>
          </a:p>
        </p:txBody>
      </p:sp>
      <p:sp>
        <p:nvSpPr>
          <p:cNvPr id="253" name="Google Shape;253;g7a13f690d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매출액</a:t>
            </a:r>
            <a:r>
              <a:rPr lang="en-US" dirty="0"/>
              <a:t> </a:t>
            </a:r>
            <a:r>
              <a:rPr lang="en-US" dirty="0" err="1"/>
              <a:t>예측에서는</a:t>
            </a:r>
            <a:r>
              <a:rPr lang="en-US" dirty="0"/>
              <a:t> </a:t>
            </a:r>
            <a:r>
              <a:rPr lang="en-US" dirty="0" err="1"/>
              <a:t>다음</a:t>
            </a:r>
            <a:r>
              <a:rPr lang="en-US" dirty="0"/>
              <a:t> </a:t>
            </a:r>
            <a:r>
              <a:rPr lang="en-US" dirty="0" err="1"/>
              <a:t>그림과</a:t>
            </a:r>
            <a:r>
              <a:rPr lang="en-US" dirty="0"/>
              <a:t> </a:t>
            </a:r>
            <a:r>
              <a:rPr lang="en-US" dirty="0" err="1"/>
              <a:t>비슷하게</a:t>
            </a:r>
            <a:r>
              <a:rPr lang="en-US" dirty="0"/>
              <a:t> </a:t>
            </a:r>
            <a:r>
              <a:rPr lang="en-US" dirty="0" err="1"/>
              <a:t>차트로</a:t>
            </a:r>
            <a:r>
              <a:rPr lang="en-US" dirty="0"/>
              <a:t> </a:t>
            </a:r>
            <a:r>
              <a:rPr lang="en-US" dirty="0" err="1"/>
              <a:t>표현할</a:t>
            </a:r>
            <a:r>
              <a:rPr lang="en-US" dirty="0"/>
              <a:t> </a:t>
            </a:r>
            <a:r>
              <a:rPr lang="en-US" dirty="0" err="1"/>
              <a:t>예정입니다</a:t>
            </a:r>
            <a:r>
              <a:rPr lang="en-US" dirty="0"/>
              <a:t>. (BNN) </a:t>
            </a:r>
            <a:r>
              <a:rPr lang="en-US" dirty="0" err="1"/>
              <a:t>베이지안</a:t>
            </a:r>
            <a:r>
              <a:rPr lang="en-US" dirty="0"/>
              <a:t> </a:t>
            </a:r>
            <a:r>
              <a:rPr lang="en-US" dirty="0" err="1"/>
              <a:t>뉴럴</a:t>
            </a:r>
            <a:r>
              <a:rPr lang="en-US" dirty="0"/>
              <a:t> </a:t>
            </a:r>
            <a:r>
              <a:rPr lang="en-US" dirty="0" err="1"/>
              <a:t>네트워크를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en-US" dirty="0" err="1"/>
              <a:t>범위를</a:t>
            </a:r>
            <a:r>
              <a:rPr lang="en-US" dirty="0"/>
              <a:t> </a:t>
            </a:r>
            <a:r>
              <a:rPr lang="en-US" dirty="0" err="1"/>
              <a:t>나타내고</a:t>
            </a:r>
            <a:r>
              <a:rPr lang="en-US" dirty="0"/>
              <a:t>, </a:t>
            </a:r>
            <a:r>
              <a:rPr lang="en-US" dirty="0" err="1"/>
              <a:t>LSTM이나</a:t>
            </a:r>
            <a:r>
              <a:rPr lang="en-US" dirty="0"/>
              <a:t> ARIMA </a:t>
            </a:r>
            <a:r>
              <a:rPr lang="en-US" dirty="0" err="1"/>
              <a:t>등을</a:t>
            </a:r>
            <a:r>
              <a:rPr lang="en-US" dirty="0"/>
              <a:t> </a:t>
            </a:r>
            <a:r>
              <a:rPr lang="en-US" dirty="0" err="1"/>
              <a:t>시계열</a:t>
            </a:r>
            <a:r>
              <a:rPr lang="en-US" dirty="0"/>
              <a:t> </a:t>
            </a:r>
            <a:r>
              <a:rPr lang="en-US" dirty="0" err="1"/>
              <a:t>예측에</a:t>
            </a:r>
            <a:r>
              <a:rPr lang="en-US" dirty="0"/>
              <a:t> </a:t>
            </a:r>
            <a:r>
              <a:rPr lang="en-US" dirty="0" err="1"/>
              <a:t>테스트하여</a:t>
            </a:r>
            <a:r>
              <a:rPr lang="en-US" dirty="0"/>
              <a:t> </a:t>
            </a:r>
            <a:r>
              <a:rPr lang="en-US" dirty="0" err="1"/>
              <a:t>성능이</a:t>
            </a:r>
            <a:r>
              <a:rPr lang="en-US" dirty="0"/>
              <a:t> </a:t>
            </a:r>
            <a:r>
              <a:rPr lang="en-US" dirty="0" err="1"/>
              <a:t>좋은</a:t>
            </a:r>
            <a:r>
              <a:rPr lang="en-US" dirty="0"/>
              <a:t> </a:t>
            </a:r>
            <a:r>
              <a:rPr lang="en-US" dirty="0" err="1"/>
              <a:t>알고리즘을</a:t>
            </a:r>
            <a:r>
              <a:rPr lang="en-US" dirty="0"/>
              <a:t> </a:t>
            </a:r>
            <a:r>
              <a:rPr lang="en-US" dirty="0" err="1"/>
              <a:t>택하여</a:t>
            </a:r>
            <a:r>
              <a:rPr lang="en-US" dirty="0"/>
              <a:t> </a:t>
            </a:r>
            <a:r>
              <a:rPr lang="en-US" dirty="0" err="1"/>
              <a:t>점추정에</a:t>
            </a:r>
            <a:r>
              <a:rPr lang="en-US" dirty="0"/>
              <a:t> </a:t>
            </a:r>
            <a:r>
              <a:rPr lang="en-US" dirty="0" err="1"/>
              <a:t>적용시킬</a:t>
            </a:r>
            <a:r>
              <a:rPr lang="en-US" dirty="0"/>
              <a:t> </a:t>
            </a:r>
            <a:r>
              <a:rPr lang="en-US" dirty="0" err="1"/>
              <a:t>예정입니다</a:t>
            </a:r>
            <a:r>
              <a:rPr lang="en-US" dirty="0"/>
              <a:t>.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그림의</a:t>
            </a:r>
            <a:r>
              <a:rPr lang="en-US" dirty="0"/>
              <a:t> </a:t>
            </a:r>
            <a:r>
              <a:rPr lang="en-US" dirty="0" err="1"/>
              <a:t>초록색</a:t>
            </a:r>
            <a:r>
              <a:rPr lang="en-US" dirty="0"/>
              <a:t> </a:t>
            </a:r>
            <a:r>
              <a:rPr lang="en-US" dirty="0" err="1"/>
              <a:t>곡선의</a:t>
            </a:r>
            <a:r>
              <a:rPr lang="en-US" dirty="0"/>
              <a:t> </a:t>
            </a:r>
            <a:r>
              <a:rPr lang="en-US" dirty="0" err="1"/>
              <a:t>변동폭과</a:t>
            </a:r>
            <a:r>
              <a:rPr lang="en-US" dirty="0"/>
              <a:t> </a:t>
            </a:r>
            <a:r>
              <a:rPr lang="en-US" dirty="0" err="1"/>
              <a:t>같이</a:t>
            </a:r>
            <a:r>
              <a:rPr lang="en-US" dirty="0"/>
              <a:t> </a:t>
            </a:r>
            <a:r>
              <a:rPr lang="en-US" dirty="0" err="1"/>
              <a:t>불확실도를</a:t>
            </a:r>
            <a:r>
              <a:rPr lang="en-US" dirty="0"/>
              <a:t> </a:t>
            </a:r>
            <a:r>
              <a:rPr lang="en-US" dirty="0" err="1"/>
              <a:t>나타내어</a:t>
            </a:r>
            <a:r>
              <a:rPr lang="en-US" dirty="0"/>
              <a:t> </a:t>
            </a:r>
            <a:r>
              <a:rPr lang="en-US" dirty="0" err="1"/>
              <a:t>예측에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신뢰성을</a:t>
            </a:r>
            <a:r>
              <a:rPr lang="en-US" dirty="0"/>
              <a:t> </a:t>
            </a:r>
            <a:r>
              <a:rPr lang="en-US" dirty="0" err="1"/>
              <a:t>확보할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 즉, </a:t>
            </a:r>
            <a:r>
              <a:rPr lang="en-US" dirty="0" err="1"/>
              <a:t>다시말해</a:t>
            </a:r>
            <a:r>
              <a:rPr lang="en-US" dirty="0"/>
              <a:t> </a:t>
            </a:r>
            <a:r>
              <a:rPr lang="en-US" dirty="0" err="1"/>
              <a:t>불확실도</a:t>
            </a:r>
            <a:r>
              <a:rPr lang="en-US" dirty="0"/>
              <a:t>(Uncertainty)를 </a:t>
            </a:r>
            <a:r>
              <a:rPr lang="en-US" dirty="0" err="1"/>
              <a:t>통해</a:t>
            </a:r>
            <a:r>
              <a:rPr lang="en-US" dirty="0"/>
              <a:t> -&gt; 2개월 후 </a:t>
            </a:r>
            <a:r>
              <a:rPr lang="en-US" dirty="0" err="1"/>
              <a:t>예측이</a:t>
            </a:r>
            <a:r>
              <a:rPr lang="en-US" dirty="0"/>
              <a:t> </a:t>
            </a:r>
            <a:r>
              <a:rPr lang="en-US" dirty="0" err="1"/>
              <a:t>확실하다</a:t>
            </a:r>
            <a:r>
              <a:rPr lang="en-US" dirty="0"/>
              <a:t> </a:t>
            </a:r>
            <a:r>
              <a:rPr lang="en-US" dirty="0" err="1"/>
              <a:t>혹은</a:t>
            </a:r>
            <a:r>
              <a:rPr lang="en-US" dirty="0"/>
              <a:t> </a:t>
            </a:r>
            <a:r>
              <a:rPr lang="en-US" dirty="0" err="1"/>
              <a:t>불확실하다를</a:t>
            </a:r>
            <a:r>
              <a:rPr lang="en-US" dirty="0"/>
              <a:t> </a:t>
            </a:r>
            <a:r>
              <a:rPr lang="en-US" dirty="0" err="1"/>
              <a:t>추가적으로</a:t>
            </a:r>
            <a:r>
              <a:rPr lang="en-US" dirty="0"/>
              <a:t> </a:t>
            </a:r>
            <a:r>
              <a:rPr lang="en-US" dirty="0" err="1"/>
              <a:t>표현하여</a:t>
            </a:r>
            <a:r>
              <a:rPr lang="en-US" dirty="0"/>
              <a:t> </a:t>
            </a:r>
            <a:r>
              <a:rPr lang="en-US" dirty="0" err="1"/>
              <a:t>나타려고</a:t>
            </a:r>
            <a:r>
              <a:rPr lang="en-US" dirty="0"/>
              <a:t> </a:t>
            </a:r>
            <a:r>
              <a:rPr lang="en-US" dirty="0" err="1"/>
              <a:t>합니다</a:t>
            </a:r>
            <a:r>
              <a:rPr lang="en-US" dirty="0"/>
              <a:t>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7" name="Google Shape;26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a13f690dc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원가</a:t>
            </a:r>
            <a:r>
              <a:rPr lang="en-US" dirty="0"/>
              <a:t> </a:t>
            </a:r>
            <a:r>
              <a:rPr lang="en-US" dirty="0" err="1"/>
              <a:t>요소</a:t>
            </a:r>
            <a:r>
              <a:rPr lang="en-US" dirty="0"/>
              <a:t>(</a:t>
            </a:r>
            <a:r>
              <a:rPr lang="en-US" dirty="0" err="1"/>
              <a:t>변동비</a:t>
            </a:r>
            <a:r>
              <a:rPr lang="en-US" dirty="0"/>
              <a:t>, </a:t>
            </a:r>
            <a:r>
              <a:rPr lang="en-US" dirty="0" err="1"/>
              <a:t>고정비</a:t>
            </a:r>
            <a:r>
              <a:rPr lang="en-US" dirty="0"/>
              <a:t> 등) 에 N % </a:t>
            </a:r>
            <a:r>
              <a:rPr lang="en-US" dirty="0" err="1"/>
              <a:t>변화를</a:t>
            </a:r>
            <a:r>
              <a:rPr lang="en-US" dirty="0"/>
              <a:t> </a:t>
            </a:r>
            <a:r>
              <a:rPr lang="en-US" dirty="0" err="1"/>
              <a:t>적용</a:t>
            </a:r>
            <a:r>
              <a:rPr lang="en-US" dirty="0"/>
              <a:t> </a:t>
            </a:r>
            <a:r>
              <a:rPr lang="en-US" dirty="0" err="1"/>
              <a:t>시켰을</a:t>
            </a:r>
            <a:r>
              <a:rPr lang="en-US" dirty="0"/>
              <a:t> 때 </a:t>
            </a:r>
            <a:r>
              <a:rPr lang="en-US" dirty="0" err="1"/>
              <a:t>매출액의</a:t>
            </a:r>
            <a:r>
              <a:rPr lang="en-US" dirty="0"/>
              <a:t> </a:t>
            </a:r>
            <a:r>
              <a:rPr lang="en-US" dirty="0" err="1"/>
              <a:t>변화를</a:t>
            </a:r>
            <a:r>
              <a:rPr lang="en-US" dirty="0"/>
              <a:t> </a:t>
            </a:r>
            <a:r>
              <a:rPr lang="en-US" dirty="0" err="1"/>
              <a:t>주는</a:t>
            </a:r>
            <a:r>
              <a:rPr lang="en-US" dirty="0"/>
              <a:t> </a:t>
            </a:r>
            <a:r>
              <a:rPr lang="en-US" dirty="0" err="1"/>
              <a:t>것이다</a:t>
            </a:r>
            <a:r>
              <a:rPr lang="en-US" dirty="0"/>
              <a:t>. 즉, </a:t>
            </a:r>
            <a:r>
              <a:rPr lang="en-US" dirty="0" err="1"/>
              <a:t>다시</a:t>
            </a:r>
            <a:r>
              <a:rPr lang="en-US" dirty="0"/>
              <a:t> </a:t>
            </a:r>
            <a:r>
              <a:rPr lang="en-US" dirty="0" err="1"/>
              <a:t>말해</a:t>
            </a:r>
            <a:r>
              <a:rPr lang="en-US" dirty="0"/>
              <a:t> </a:t>
            </a:r>
            <a:r>
              <a:rPr lang="en-US" dirty="0" err="1"/>
              <a:t>다음</a:t>
            </a:r>
            <a:r>
              <a:rPr lang="en-US" dirty="0"/>
              <a:t> 달 </a:t>
            </a:r>
            <a:r>
              <a:rPr lang="en-US" dirty="0" err="1"/>
              <a:t>변동비와</a:t>
            </a:r>
            <a:r>
              <a:rPr lang="en-US" dirty="0"/>
              <a:t> </a:t>
            </a:r>
            <a:r>
              <a:rPr lang="en-US" dirty="0" err="1"/>
              <a:t>고정비를</a:t>
            </a:r>
            <a:r>
              <a:rPr lang="en-US" dirty="0"/>
              <a:t> </a:t>
            </a:r>
            <a:r>
              <a:rPr lang="en-US" dirty="0" err="1"/>
              <a:t>임의로</a:t>
            </a:r>
            <a:r>
              <a:rPr lang="en-US" dirty="0"/>
              <a:t>(</a:t>
            </a:r>
            <a:r>
              <a:rPr lang="en-US" dirty="0" err="1"/>
              <a:t>이윤을</a:t>
            </a:r>
            <a:r>
              <a:rPr lang="en-US" dirty="0"/>
              <a:t> </a:t>
            </a:r>
            <a:r>
              <a:rPr lang="en-US" dirty="0" err="1"/>
              <a:t>내기</a:t>
            </a:r>
            <a:r>
              <a:rPr lang="en-US" dirty="0"/>
              <a:t> </a:t>
            </a:r>
            <a:r>
              <a:rPr lang="en-US" dirty="0" err="1"/>
              <a:t>위해서</a:t>
            </a:r>
            <a:r>
              <a:rPr lang="en-US" dirty="0"/>
              <a:t>) </a:t>
            </a:r>
            <a:r>
              <a:rPr lang="en-US" dirty="0" err="1"/>
              <a:t>조정했을</a:t>
            </a:r>
            <a:r>
              <a:rPr lang="en-US" dirty="0"/>
              <a:t> </a:t>
            </a:r>
            <a:r>
              <a:rPr lang="en-US" dirty="0" err="1"/>
              <a:t>경우</a:t>
            </a:r>
            <a:r>
              <a:rPr lang="en-US" dirty="0"/>
              <a:t>, </a:t>
            </a:r>
            <a:r>
              <a:rPr lang="en-US" dirty="0" err="1"/>
              <a:t>매출액</a:t>
            </a:r>
            <a:r>
              <a:rPr lang="en-US" dirty="0"/>
              <a:t> </a:t>
            </a:r>
            <a:r>
              <a:rPr lang="en-US" dirty="0" err="1"/>
              <a:t>추이가</a:t>
            </a:r>
            <a:r>
              <a:rPr lang="en-US" dirty="0"/>
              <a:t> </a:t>
            </a:r>
            <a:r>
              <a:rPr lang="en-US" dirty="0" err="1"/>
              <a:t>어떻게</a:t>
            </a:r>
            <a:r>
              <a:rPr lang="en-US" dirty="0"/>
              <a:t> </a:t>
            </a:r>
            <a:r>
              <a:rPr lang="en-US" dirty="0" err="1"/>
              <a:t>변화할지를</a:t>
            </a:r>
            <a:r>
              <a:rPr lang="en-US" dirty="0"/>
              <a:t> </a:t>
            </a:r>
            <a:r>
              <a:rPr lang="en-US" dirty="0" err="1"/>
              <a:t>시뮬레이션을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볼 수 </a:t>
            </a:r>
            <a:r>
              <a:rPr lang="en-US" dirty="0" err="1"/>
              <a:t>있다</a:t>
            </a:r>
            <a:r>
              <a:rPr lang="en-US" dirty="0"/>
              <a:t>. 이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점추정과</a:t>
            </a:r>
            <a:r>
              <a:rPr lang="en-US" dirty="0"/>
              <a:t> </a:t>
            </a:r>
            <a:r>
              <a:rPr lang="en-US" dirty="0" err="1"/>
              <a:t>구간추청을</a:t>
            </a:r>
            <a:r>
              <a:rPr lang="en-US" dirty="0"/>
              <a:t> </a:t>
            </a:r>
            <a:r>
              <a:rPr lang="en-US" dirty="0" err="1"/>
              <a:t>반영하여</a:t>
            </a:r>
            <a:r>
              <a:rPr lang="en-US" dirty="0"/>
              <a:t> </a:t>
            </a:r>
            <a:r>
              <a:rPr lang="en-US" dirty="0" err="1"/>
              <a:t>손익</a:t>
            </a:r>
            <a:r>
              <a:rPr lang="en-US" dirty="0"/>
              <a:t>(%)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냅니다</a:t>
            </a:r>
            <a:r>
              <a:rPr lang="en-US" dirty="0"/>
              <a:t>. </a:t>
            </a:r>
            <a:r>
              <a:rPr lang="en-US" dirty="0" err="1"/>
              <a:t>예상</a:t>
            </a:r>
            <a:r>
              <a:rPr lang="en-US" dirty="0"/>
              <a:t> </a:t>
            </a:r>
            <a:r>
              <a:rPr lang="en-US" dirty="0" err="1"/>
              <a:t>매출액</a:t>
            </a:r>
            <a:r>
              <a:rPr lang="en-US" dirty="0"/>
              <a:t>/</a:t>
            </a:r>
            <a:r>
              <a:rPr lang="en-US" dirty="0" err="1"/>
              <a:t>현재</a:t>
            </a:r>
            <a:r>
              <a:rPr lang="en-US" dirty="0"/>
              <a:t> </a:t>
            </a:r>
            <a:r>
              <a:rPr lang="en-US" dirty="0" err="1"/>
              <a:t>매출액</a:t>
            </a:r>
            <a:r>
              <a:rPr lang="en-US" dirty="0"/>
              <a:t> -&gt; +/- </a:t>
            </a:r>
            <a:r>
              <a:rPr lang="en-US" dirty="0" err="1"/>
              <a:t>손익을</a:t>
            </a:r>
            <a:r>
              <a:rPr lang="en-US" dirty="0"/>
              <a:t> </a:t>
            </a:r>
            <a:r>
              <a:rPr lang="en-US" dirty="0" err="1"/>
              <a:t>파악할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83" name="Google Shape;283;g7a13f690dc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a13f690dc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rPr lang="en-US" dirty="0" err="1"/>
              <a:t>기존의</a:t>
            </a:r>
            <a:r>
              <a:rPr lang="en-US" dirty="0"/>
              <a:t> </a:t>
            </a:r>
            <a:r>
              <a:rPr lang="en-US" dirty="0" err="1"/>
              <a:t>딥러닝</a:t>
            </a:r>
            <a:r>
              <a:rPr lang="en-US" dirty="0"/>
              <a:t> </a:t>
            </a:r>
            <a:r>
              <a:rPr lang="en-US" dirty="0" err="1"/>
              <a:t>모델을</a:t>
            </a:r>
            <a:r>
              <a:rPr lang="en-US" dirty="0"/>
              <a:t> </a:t>
            </a:r>
            <a:r>
              <a:rPr lang="en-US" dirty="0" err="1"/>
              <a:t>보면</a:t>
            </a:r>
            <a:r>
              <a:rPr lang="en-US" dirty="0"/>
              <a:t> </a:t>
            </a:r>
            <a:r>
              <a:rPr lang="en-US" dirty="0" err="1"/>
              <a:t>다량의</a:t>
            </a:r>
            <a:r>
              <a:rPr lang="en-US" dirty="0"/>
              <a:t> </a:t>
            </a:r>
            <a:r>
              <a:rPr lang="en-US" dirty="0" err="1"/>
              <a:t>변수를</a:t>
            </a:r>
            <a:r>
              <a:rPr lang="en-US" dirty="0"/>
              <a:t> </a:t>
            </a:r>
            <a:r>
              <a:rPr lang="en-US" dirty="0" err="1"/>
              <a:t>넣고</a:t>
            </a:r>
            <a:r>
              <a:rPr lang="en-US" dirty="0"/>
              <a:t> </a:t>
            </a:r>
            <a:r>
              <a:rPr lang="en-US" dirty="0" err="1"/>
              <a:t>결과를</a:t>
            </a:r>
            <a:r>
              <a:rPr lang="en-US" dirty="0"/>
              <a:t> </a:t>
            </a:r>
            <a:r>
              <a:rPr lang="en-US" dirty="0" err="1"/>
              <a:t>돌려</a:t>
            </a:r>
            <a:r>
              <a:rPr lang="en-US" dirty="0"/>
              <a:t> </a:t>
            </a:r>
            <a:r>
              <a:rPr lang="en-US" dirty="0" err="1"/>
              <a:t>결과값이</a:t>
            </a:r>
            <a:r>
              <a:rPr lang="en-US" dirty="0"/>
              <a:t> </a:t>
            </a:r>
            <a:r>
              <a:rPr lang="en-US" dirty="0" err="1"/>
              <a:t>나오면</a:t>
            </a:r>
            <a:r>
              <a:rPr lang="en-US" dirty="0"/>
              <a:t>, </a:t>
            </a:r>
            <a:r>
              <a:rPr lang="en-US" dirty="0" err="1"/>
              <a:t>단순히</a:t>
            </a:r>
            <a:r>
              <a:rPr lang="en-US" dirty="0"/>
              <a:t> </a:t>
            </a:r>
            <a:r>
              <a:rPr lang="en-US" dirty="0" err="1"/>
              <a:t>실제값과</a:t>
            </a:r>
            <a:r>
              <a:rPr lang="en-US" dirty="0"/>
              <a:t> </a:t>
            </a:r>
            <a:r>
              <a:rPr lang="en-US" dirty="0" err="1"/>
              <a:t>비교해서</a:t>
            </a:r>
            <a:r>
              <a:rPr lang="en-US" dirty="0"/>
              <a:t> </a:t>
            </a:r>
            <a:r>
              <a:rPr lang="en-US" dirty="0" err="1"/>
              <a:t>오차가</a:t>
            </a:r>
            <a:r>
              <a:rPr lang="en-US" dirty="0"/>
              <a:t> </a:t>
            </a:r>
            <a:r>
              <a:rPr lang="en-US" dirty="0" err="1"/>
              <a:t>큰지</a:t>
            </a:r>
            <a:r>
              <a:rPr lang="en-US" dirty="0"/>
              <a:t> </a:t>
            </a:r>
            <a:r>
              <a:rPr lang="en-US" dirty="0" err="1"/>
              <a:t>작은지</a:t>
            </a:r>
            <a:r>
              <a:rPr lang="en-US" dirty="0"/>
              <a:t> </a:t>
            </a:r>
            <a:r>
              <a:rPr lang="en-US" dirty="0" err="1"/>
              <a:t>또는</a:t>
            </a:r>
            <a:r>
              <a:rPr lang="en-US" dirty="0"/>
              <a:t> </a:t>
            </a:r>
            <a:r>
              <a:rPr lang="en-US" dirty="0" err="1"/>
              <a:t>True인지</a:t>
            </a:r>
            <a:r>
              <a:rPr lang="en-US" dirty="0"/>
              <a:t> </a:t>
            </a:r>
            <a:r>
              <a:rPr lang="en-US" dirty="0" err="1"/>
              <a:t>False인지를</a:t>
            </a:r>
            <a:r>
              <a:rPr lang="en-US" dirty="0"/>
              <a:t> </a:t>
            </a:r>
            <a:r>
              <a:rPr lang="en-US" dirty="0" err="1"/>
              <a:t>가지고</a:t>
            </a:r>
            <a:r>
              <a:rPr lang="en-US" dirty="0"/>
              <a:t> </a:t>
            </a:r>
            <a:r>
              <a:rPr lang="en-US" dirty="0" err="1"/>
              <a:t>밖에</a:t>
            </a:r>
            <a:r>
              <a:rPr lang="en-US" dirty="0"/>
              <a:t> </a:t>
            </a:r>
            <a:r>
              <a:rPr lang="en-US" dirty="0" err="1"/>
              <a:t>해석을</a:t>
            </a:r>
            <a:r>
              <a:rPr lang="en-US" dirty="0"/>
              <a:t> 할 수 </a:t>
            </a:r>
            <a:r>
              <a:rPr lang="en-US" dirty="0" err="1"/>
              <a:t>없었지만</a:t>
            </a:r>
            <a:r>
              <a:rPr lang="en-US" dirty="0"/>
              <a:t>,  </a:t>
            </a:r>
            <a:r>
              <a:rPr lang="en-US" dirty="0" err="1"/>
              <a:t>Explainer를</a:t>
            </a:r>
            <a:r>
              <a:rPr lang="en-US" dirty="0"/>
              <a:t> </a:t>
            </a:r>
            <a:r>
              <a:rPr lang="en-US" dirty="0" err="1"/>
              <a:t>추가하여</a:t>
            </a:r>
            <a:r>
              <a:rPr lang="en-US" dirty="0"/>
              <a:t> 왜 </a:t>
            </a:r>
            <a:r>
              <a:rPr lang="en-US" dirty="0" err="1"/>
              <a:t>그렇게</a:t>
            </a:r>
            <a:r>
              <a:rPr lang="en-US" dirty="0"/>
              <a:t> </a:t>
            </a:r>
            <a:r>
              <a:rPr lang="en-US" dirty="0" err="1"/>
              <a:t>값이</a:t>
            </a:r>
            <a:r>
              <a:rPr lang="en-US" dirty="0"/>
              <a:t> </a:t>
            </a:r>
            <a:r>
              <a:rPr lang="en-US" dirty="0" err="1"/>
              <a:t>나왔는지</a:t>
            </a:r>
            <a:r>
              <a:rPr lang="en-US" dirty="0"/>
              <a:t> </a:t>
            </a:r>
            <a:r>
              <a:rPr lang="en-US" dirty="0" err="1"/>
              <a:t>설명하여</a:t>
            </a:r>
            <a:r>
              <a:rPr lang="en-US" dirty="0"/>
              <a:t>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en-US" dirty="0" err="1"/>
              <a:t>신뢰도를</a:t>
            </a:r>
            <a:r>
              <a:rPr lang="en-US" dirty="0"/>
              <a:t> </a:t>
            </a:r>
            <a:r>
              <a:rPr lang="en-US" dirty="0" err="1"/>
              <a:t>확보할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307" name="Google Shape;307;g7a13f690dc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a13f690dc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Explainer를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local </a:t>
            </a:r>
            <a:r>
              <a:rPr lang="en-US" dirty="0" err="1"/>
              <a:t>explanations을</a:t>
            </a:r>
            <a:r>
              <a:rPr lang="en-US" dirty="0"/>
              <a:t> </a:t>
            </a:r>
            <a:r>
              <a:rPr lang="en-US" dirty="0" err="1"/>
              <a:t>확인할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SHAP </a:t>
            </a:r>
            <a:r>
              <a:rPr lang="en-US" dirty="0" err="1"/>
              <a:t>value를</a:t>
            </a:r>
            <a:r>
              <a:rPr lang="en-US" dirty="0"/>
              <a:t> </a:t>
            </a:r>
            <a:r>
              <a:rPr lang="en-US" dirty="0" err="1"/>
              <a:t>가져온다</a:t>
            </a:r>
            <a:r>
              <a:rPr lang="en-US" dirty="0"/>
              <a:t>. 이 SHAP </a:t>
            </a:r>
            <a:r>
              <a:rPr lang="en-US" dirty="0" err="1"/>
              <a:t>value는</a:t>
            </a:r>
            <a:r>
              <a:rPr lang="en-US" dirty="0"/>
              <a:t> </a:t>
            </a:r>
            <a:r>
              <a:rPr lang="en-US" dirty="0" err="1"/>
              <a:t>모델</a:t>
            </a:r>
            <a:r>
              <a:rPr lang="en-US" dirty="0"/>
              <a:t> </a:t>
            </a:r>
            <a:r>
              <a:rPr lang="en-US" dirty="0" err="1"/>
              <a:t>예측에</a:t>
            </a:r>
            <a:r>
              <a:rPr lang="en-US" dirty="0"/>
              <a:t> </a:t>
            </a:r>
            <a:r>
              <a:rPr lang="en-US" dirty="0" err="1"/>
              <a:t>활용된</a:t>
            </a:r>
            <a:r>
              <a:rPr lang="en-US" dirty="0"/>
              <a:t> </a:t>
            </a:r>
            <a:r>
              <a:rPr lang="en-US" dirty="0" err="1"/>
              <a:t>변수인</a:t>
            </a:r>
            <a:r>
              <a:rPr lang="en-US" dirty="0"/>
              <a:t> </a:t>
            </a:r>
            <a:r>
              <a:rPr lang="en-US" dirty="0" err="1"/>
              <a:t>원가</a:t>
            </a:r>
            <a:r>
              <a:rPr lang="en-US" dirty="0"/>
              <a:t> </a:t>
            </a:r>
            <a:r>
              <a:rPr lang="en-US" dirty="0" err="1"/>
              <a:t>요소들의</a:t>
            </a:r>
            <a:r>
              <a:rPr lang="en-US" dirty="0"/>
              <a:t> </a:t>
            </a:r>
            <a:r>
              <a:rPr lang="en-US" dirty="0" err="1"/>
              <a:t>크고</a:t>
            </a:r>
            <a:r>
              <a:rPr lang="en-US" dirty="0"/>
              <a:t> </a:t>
            </a:r>
            <a:r>
              <a:rPr lang="en-US" dirty="0" err="1"/>
              <a:t>작아지는</a:t>
            </a:r>
            <a:r>
              <a:rPr lang="en-US" dirty="0"/>
              <a:t> </a:t>
            </a:r>
            <a:r>
              <a:rPr lang="en-US" dirty="0" err="1"/>
              <a:t>값에</a:t>
            </a:r>
            <a:r>
              <a:rPr lang="en-US" dirty="0"/>
              <a:t> </a:t>
            </a:r>
            <a:r>
              <a:rPr lang="en-US" dirty="0" err="1"/>
              <a:t>따라</a:t>
            </a:r>
            <a:r>
              <a:rPr lang="en-US" dirty="0"/>
              <a:t> </a:t>
            </a:r>
            <a:r>
              <a:rPr lang="en-US" dirty="0" err="1"/>
              <a:t>결과</a:t>
            </a:r>
            <a:r>
              <a:rPr lang="en-US" dirty="0"/>
              <a:t> </a:t>
            </a:r>
            <a:r>
              <a:rPr lang="en-US" dirty="0" err="1"/>
              <a:t>값이</a:t>
            </a:r>
            <a:r>
              <a:rPr lang="en-US" dirty="0"/>
              <a:t> </a:t>
            </a:r>
            <a:r>
              <a:rPr lang="en-US" dirty="0" err="1"/>
              <a:t>높아지는</a:t>
            </a:r>
            <a:r>
              <a:rPr lang="en-US" dirty="0"/>
              <a:t> 지 </a:t>
            </a:r>
            <a:r>
              <a:rPr lang="en-US" dirty="0" err="1"/>
              <a:t>낮아지는</a:t>
            </a:r>
            <a:r>
              <a:rPr lang="en-US" dirty="0"/>
              <a:t> 지 </a:t>
            </a:r>
            <a:r>
              <a:rPr lang="en-US" dirty="0" err="1"/>
              <a:t>파악할</a:t>
            </a:r>
            <a:r>
              <a:rPr lang="en-US" dirty="0"/>
              <a:t> 수 </a:t>
            </a:r>
            <a:r>
              <a:rPr lang="en-US" dirty="0" err="1"/>
              <a:t>있고</a:t>
            </a:r>
            <a:r>
              <a:rPr lang="en-US" dirty="0"/>
              <a:t>, 그 </a:t>
            </a:r>
            <a:r>
              <a:rPr lang="en-US" dirty="0" err="1"/>
              <a:t>Quantity또한</a:t>
            </a:r>
            <a:r>
              <a:rPr lang="en-US" dirty="0"/>
              <a:t> </a:t>
            </a:r>
            <a:r>
              <a:rPr lang="en-US" dirty="0" err="1"/>
              <a:t>파악할</a:t>
            </a:r>
            <a:r>
              <a:rPr lang="en-US" dirty="0"/>
              <a:t> 수 </a:t>
            </a:r>
            <a:r>
              <a:rPr lang="en-US" dirty="0" err="1"/>
              <a:t>있다</a:t>
            </a:r>
            <a:r>
              <a:rPr lang="en-US" dirty="0"/>
              <a:t>. 즉 , </a:t>
            </a:r>
            <a:r>
              <a:rPr lang="en-US" dirty="0" err="1"/>
              <a:t>예측에서</a:t>
            </a:r>
            <a:r>
              <a:rPr lang="en-US" dirty="0"/>
              <a:t> </a:t>
            </a:r>
            <a:r>
              <a:rPr lang="en-US" dirty="0" err="1"/>
              <a:t>영향을</a:t>
            </a:r>
            <a:r>
              <a:rPr lang="en-US" dirty="0"/>
              <a:t> 준 </a:t>
            </a:r>
            <a:r>
              <a:rPr lang="en-US" dirty="0" err="1"/>
              <a:t>요소들의</a:t>
            </a:r>
            <a:r>
              <a:rPr lang="en-US" dirty="0"/>
              <a:t> </a:t>
            </a:r>
            <a:r>
              <a:rPr lang="en-US" dirty="0" err="1"/>
              <a:t>영향력을</a:t>
            </a:r>
            <a:r>
              <a:rPr lang="en-US" dirty="0"/>
              <a:t> </a:t>
            </a:r>
            <a:r>
              <a:rPr lang="en-US" dirty="0" err="1"/>
              <a:t>파악할</a:t>
            </a:r>
            <a:r>
              <a:rPr lang="en-US" dirty="0"/>
              <a:t> 수 </a:t>
            </a:r>
            <a:r>
              <a:rPr lang="en-US" dirty="0" err="1"/>
              <a:t>있고</a:t>
            </a:r>
            <a:r>
              <a:rPr lang="en-US" dirty="0"/>
              <a:t>, 그 </a:t>
            </a:r>
            <a:r>
              <a:rPr lang="en-US" dirty="0" err="1"/>
              <a:t>값이</a:t>
            </a:r>
            <a:r>
              <a:rPr lang="en-US" dirty="0"/>
              <a:t> </a:t>
            </a:r>
            <a:r>
              <a:rPr lang="en-US" dirty="0" err="1"/>
              <a:t>양의</a:t>
            </a:r>
            <a:r>
              <a:rPr lang="en-US" dirty="0"/>
              <a:t> </a:t>
            </a:r>
            <a:r>
              <a:rPr lang="en-US" dirty="0" err="1"/>
              <a:t>값을</a:t>
            </a:r>
            <a:r>
              <a:rPr lang="en-US" dirty="0"/>
              <a:t> </a:t>
            </a:r>
            <a:r>
              <a:rPr lang="en-US" dirty="0" err="1"/>
              <a:t>가지냐</a:t>
            </a:r>
            <a:r>
              <a:rPr lang="en-US" dirty="0"/>
              <a:t> </a:t>
            </a:r>
            <a:r>
              <a:rPr lang="en-US" dirty="0" err="1"/>
              <a:t>음의</a:t>
            </a:r>
            <a:r>
              <a:rPr lang="en-US" dirty="0"/>
              <a:t> </a:t>
            </a:r>
            <a:r>
              <a:rPr lang="en-US" dirty="0" err="1"/>
              <a:t>값을</a:t>
            </a:r>
            <a:r>
              <a:rPr lang="en-US" dirty="0"/>
              <a:t> </a:t>
            </a:r>
            <a:r>
              <a:rPr lang="en-US" dirty="0" err="1"/>
              <a:t>가지냐</a:t>
            </a:r>
            <a:r>
              <a:rPr lang="en-US" dirty="0"/>
              <a:t> </a:t>
            </a: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결과</a:t>
            </a:r>
            <a:r>
              <a:rPr lang="en-US" dirty="0"/>
              <a:t> </a:t>
            </a:r>
            <a:r>
              <a:rPr lang="en-US" dirty="0" err="1"/>
              <a:t>값에</a:t>
            </a:r>
            <a:r>
              <a:rPr lang="en-US" dirty="0"/>
              <a:t> </a:t>
            </a:r>
            <a:r>
              <a:rPr lang="en-US" dirty="0" err="1"/>
              <a:t>어떤</a:t>
            </a:r>
            <a:r>
              <a:rPr lang="en-US" dirty="0"/>
              <a:t> </a:t>
            </a:r>
            <a:r>
              <a:rPr lang="en-US" dirty="0" err="1"/>
              <a:t>영향을</a:t>
            </a:r>
            <a:r>
              <a:rPr lang="en-US" dirty="0"/>
              <a:t> </a:t>
            </a:r>
            <a:r>
              <a:rPr lang="en-US" dirty="0" err="1"/>
              <a:t>주는</a:t>
            </a:r>
            <a:r>
              <a:rPr lang="en-US" dirty="0"/>
              <a:t> </a:t>
            </a:r>
            <a:r>
              <a:rPr lang="en-US" dirty="0" err="1"/>
              <a:t>지도</a:t>
            </a:r>
            <a:r>
              <a:rPr lang="en-US" dirty="0"/>
              <a:t> </a:t>
            </a:r>
            <a:r>
              <a:rPr lang="en-US" dirty="0" err="1"/>
              <a:t>파악할</a:t>
            </a:r>
            <a:r>
              <a:rPr lang="en-US" dirty="0"/>
              <a:t> 수 </a:t>
            </a:r>
            <a:r>
              <a:rPr lang="en-US" dirty="0" err="1"/>
              <a:t>있다</a:t>
            </a:r>
            <a:r>
              <a:rPr lang="en-US" dirty="0"/>
              <a:t>. </a:t>
            </a:r>
            <a:r>
              <a:rPr lang="en-US" dirty="0" err="1"/>
              <a:t>이로인해</a:t>
            </a:r>
            <a:r>
              <a:rPr lang="en-US" dirty="0"/>
              <a:t>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en-US" dirty="0" err="1"/>
              <a:t>신뢰도</a:t>
            </a:r>
            <a:r>
              <a:rPr lang="en-US" dirty="0"/>
              <a:t> </a:t>
            </a:r>
            <a:r>
              <a:rPr lang="en-US" dirty="0" err="1"/>
              <a:t>뿐만</a:t>
            </a:r>
            <a:r>
              <a:rPr lang="en-US" dirty="0"/>
              <a:t> </a:t>
            </a:r>
            <a:r>
              <a:rPr lang="en-US" dirty="0" err="1"/>
              <a:t>아니라</a:t>
            </a:r>
            <a:r>
              <a:rPr lang="en-US" dirty="0"/>
              <a:t> </a:t>
            </a:r>
            <a:r>
              <a:rPr lang="en-US" dirty="0" err="1"/>
              <a:t>비관례적인</a:t>
            </a:r>
            <a:r>
              <a:rPr lang="en-US" dirty="0"/>
              <a:t> </a:t>
            </a:r>
            <a:r>
              <a:rPr lang="en-US" dirty="0" err="1"/>
              <a:t>새로운</a:t>
            </a:r>
            <a:r>
              <a:rPr lang="en-US" dirty="0"/>
              <a:t> </a:t>
            </a:r>
            <a:r>
              <a:rPr lang="en-US" dirty="0" err="1"/>
              <a:t>인사이트도</a:t>
            </a:r>
            <a:r>
              <a:rPr lang="en-US" dirty="0"/>
              <a:t> </a:t>
            </a:r>
            <a:r>
              <a:rPr lang="en-US" dirty="0" err="1"/>
              <a:t>발견할</a:t>
            </a:r>
            <a:r>
              <a:rPr lang="en-US" dirty="0"/>
              <a:t> 수 </a:t>
            </a:r>
            <a:r>
              <a:rPr lang="en-US" dirty="0" err="1"/>
              <a:t>있다</a:t>
            </a:r>
            <a:r>
              <a:rPr lang="en-US" dirty="0"/>
              <a:t>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36" name="Google Shape;336;g7a13f690dc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b97aecd33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5" name="Google Shape;355;gcb97aecd33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a13f690d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65" name="Google Shape;365;g7a13f690d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a13f690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웹 </a:t>
            </a:r>
            <a:r>
              <a:rPr lang="en-US" dirty="0" err="1"/>
              <a:t>사이트의</a:t>
            </a:r>
            <a:r>
              <a:rPr lang="en-US" dirty="0"/>
              <a:t> </a:t>
            </a:r>
            <a:r>
              <a:rPr lang="en-US" dirty="0" err="1"/>
              <a:t>이미지</a:t>
            </a:r>
            <a:r>
              <a:rPr lang="en-US" dirty="0"/>
              <a:t>, </a:t>
            </a:r>
            <a:r>
              <a:rPr lang="en-US" dirty="0" err="1"/>
              <a:t>텍스트</a:t>
            </a:r>
            <a:r>
              <a:rPr lang="en-US" dirty="0"/>
              <a:t>, DB </a:t>
            </a:r>
            <a:r>
              <a:rPr lang="en-US" dirty="0" err="1"/>
              <a:t>내용</a:t>
            </a:r>
            <a:r>
              <a:rPr lang="en-US" dirty="0"/>
              <a:t> </a:t>
            </a:r>
            <a:r>
              <a:rPr lang="en-US" dirty="0" err="1"/>
              <a:t>등의</a:t>
            </a:r>
            <a:r>
              <a:rPr lang="en-US" dirty="0"/>
              <a:t> </a:t>
            </a:r>
            <a:r>
              <a:rPr lang="en-US" dirty="0" err="1"/>
              <a:t>모든</a:t>
            </a:r>
            <a:r>
              <a:rPr lang="en-US" dirty="0"/>
              <a:t> </a:t>
            </a:r>
            <a:r>
              <a:rPr lang="en-US" dirty="0" err="1"/>
              <a:t>자원에</a:t>
            </a:r>
            <a:r>
              <a:rPr lang="en-US" dirty="0"/>
              <a:t> </a:t>
            </a:r>
            <a:r>
              <a:rPr lang="en-US" dirty="0" err="1"/>
              <a:t>고유한</a:t>
            </a:r>
            <a:r>
              <a:rPr lang="en-US" dirty="0"/>
              <a:t> </a:t>
            </a:r>
            <a:r>
              <a:rPr lang="en-US" dirty="0" err="1"/>
              <a:t>ID인</a:t>
            </a:r>
            <a:r>
              <a:rPr lang="en-US" dirty="0"/>
              <a:t> HTTP </a:t>
            </a:r>
            <a:r>
              <a:rPr lang="en-US" dirty="0" err="1"/>
              <a:t>URI를</a:t>
            </a:r>
            <a:r>
              <a:rPr lang="en-US" dirty="0"/>
              <a:t> </a:t>
            </a:r>
            <a:r>
              <a:rPr lang="en-US" dirty="0" err="1"/>
              <a:t>부여한다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-&gt; CRUD operation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장점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여러가지</a:t>
            </a:r>
            <a:r>
              <a:rPr lang="en-US" dirty="0"/>
              <a:t> </a:t>
            </a:r>
            <a:r>
              <a:rPr lang="en-US" dirty="0" err="1"/>
              <a:t>서비스</a:t>
            </a:r>
            <a:r>
              <a:rPr lang="en-US" dirty="0"/>
              <a:t> </a:t>
            </a:r>
            <a:r>
              <a:rPr lang="en-US" dirty="0" err="1"/>
              <a:t>디자인에서</a:t>
            </a:r>
            <a:r>
              <a:rPr lang="en-US" dirty="0"/>
              <a:t> </a:t>
            </a:r>
            <a:r>
              <a:rPr lang="en-US" dirty="0" err="1"/>
              <a:t>생길</a:t>
            </a:r>
            <a:r>
              <a:rPr lang="en-US" dirty="0"/>
              <a:t> 수 </a:t>
            </a:r>
            <a:r>
              <a:rPr lang="en-US" dirty="0" err="1"/>
              <a:t>있는</a:t>
            </a:r>
            <a:r>
              <a:rPr lang="en-US" dirty="0"/>
              <a:t> </a:t>
            </a:r>
            <a:r>
              <a:rPr lang="en-US" dirty="0" err="1"/>
              <a:t>문제를</a:t>
            </a:r>
            <a:r>
              <a:rPr lang="en-US" dirty="0"/>
              <a:t> </a:t>
            </a:r>
            <a:r>
              <a:rPr lang="en-US" dirty="0" err="1"/>
              <a:t>최소화한다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서버와</a:t>
            </a:r>
            <a:r>
              <a:rPr lang="en-US" dirty="0"/>
              <a:t> </a:t>
            </a:r>
            <a:r>
              <a:rPr lang="en-US" dirty="0" err="1"/>
              <a:t>클라이언트의</a:t>
            </a:r>
            <a:r>
              <a:rPr lang="en-US" dirty="0"/>
              <a:t> </a:t>
            </a:r>
            <a:r>
              <a:rPr lang="en-US" dirty="0" err="1"/>
              <a:t>역할을</a:t>
            </a:r>
            <a:r>
              <a:rPr lang="en-US" dirty="0"/>
              <a:t> </a:t>
            </a:r>
            <a:r>
              <a:rPr lang="en-US" dirty="0" err="1"/>
              <a:t>명확하게</a:t>
            </a:r>
            <a:r>
              <a:rPr lang="en-US" dirty="0"/>
              <a:t> </a:t>
            </a:r>
            <a:r>
              <a:rPr lang="en-US" dirty="0" err="1"/>
              <a:t>분리한다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-</a:t>
            </a:r>
            <a:r>
              <a:rPr lang="en-US" dirty="0" err="1"/>
              <a:t>REST가</a:t>
            </a:r>
            <a:r>
              <a:rPr lang="en-US" dirty="0"/>
              <a:t> </a:t>
            </a:r>
            <a:r>
              <a:rPr lang="en-US" dirty="0" err="1"/>
              <a:t>필요한</a:t>
            </a:r>
            <a:r>
              <a:rPr lang="en-US" dirty="0"/>
              <a:t> </a:t>
            </a:r>
            <a:r>
              <a:rPr lang="en-US" dirty="0" err="1"/>
              <a:t>이유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‘</a:t>
            </a:r>
            <a:r>
              <a:rPr lang="en-US" dirty="0" err="1"/>
              <a:t>애플리케이션</a:t>
            </a:r>
            <a:r>
              <a:rPr lang="en-US" dirty="0"/>
              <a:t> </a:t>
            </a:r>
            <a:r>
              <a:rPr lang="en-US" dirty="0" err="1"/>
              <a:t>분리</a:t>
            </a:r>
            <a:r>
              <a:rPr lang="en-US" dirty="0"/>
              <a:t> 및 </a:t>
            </a:r>
            <a:r>
              <a:rPr lang="en-US" dirty="0" err="1"/>
              <a:t>통합</a:t>
            </a:r>
            <a:r>
              <a:rPr lang="en-US" dirty="0"/>
              <a:t>’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‘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클라이언트의</a:t>
            </a:r>
            <a:r>
              <a:rPr lang="en-US" dirty="0"/>
              <a:t> </a:t>
            </a:r>
            <a:r>
              <a:rPr lang="en-US" dirty="0" err="1"/>
              <a:t>등장</a:t>
            </a:r>
            <a:r>
              <a:rPr lang="en-US" dirty="0"/>
              <a:t>’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최근의</a:t>
            </a:r>
            <a:r>
              <a:rPr lang="en-US" dirty="0"/>
              <a:t> </a:t>
            </a:r>
            <a:r>
              <a:rPr lang="en-US" dirty="0" err="1"/>
              <a:t>서버</a:t>
            </a:r>
            <a:r>
              <a:rPr lang="en-US" dirty="0"/>
              <a:t> </a:t>
            </a:r>
            <a:r>
              <a:rPr lang="en-US" dirty="0" err="1"/>
              <a:t>프로그램은</a:t>
            </a:r>
            <a:r>
              <a:rPr lang="en-US" dirty="0"/>
              <a:t>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브라우저와</a:t>
            </a:r>
            <a:r>
              <a:rPr lang="en-US" dirty="0"/>
              <a:t> </a:t>
            </a:r>
            <a:r>
              <a:rPr lang="en-US" dirty="0" err="1"/>
              <a:t>안드로이폰</a:t>
            </a:r>
            <a:r>
              <a:rPr lang="en-US" dirty="0"/>
              <a:t>, </a:t>
            </a:r>
            <a:r>
              <a:rPr lang="en-US" dirty="0" err="1"/>
              <a:t>아이폰과</a:t>
            </a:r>
            <a:r>
              <a:rPr lang="en-US" dirty="0"/>
              <a:t> </a:t>
            </a:r>
            <a:r>
              <a:rPr lang="en-US" dirty="0" err="1"/>
              <a:t>같은</a:t>
            </a:r>
            <a:r>
              <a:rPr lang="en-US" dirty="0"/>
              <a:t> </a:t>
            </a:r>
            <a:r>
              <a:rPr lang="en-US" dirty="0" err="1"/>
              <a:t>모바일</a:t>
            </a:r>
            <a:r>
              <a:rPr lang="en-US" dirty="0"/>
              <a:t> </a:t>
            </a:r>
            <a:r>
              <a:rPr lang="en-US" dirty="0" err="1"/>
              <a:t>디바이스에서도</a:t>
            </a:r>
            <a:r>
              <a:rPr lang="en-US" dirty="0"/>
              <a:t> </a:t>
            </a:r>
            <a:r>
              <a:rPr lang="en-US" dirty="0" err="1"/>
              <a:t>통신을</a:t>
            </a:r>
            <a:r>
              <a:rPr lang="en-US" dirty="0"/>
              <a:t> 할 수 </a:t>
            </a:r>
            <a:r>
              <a:rPr lang="en-US" dirty="0" err="1"/>
              <a:t>있어야</a:t>
            </a:r>
            <a:r>
              <a:rPr lang="en-US" dirty="0"/>
              <a:t> </a:t>
            </a:r>
            <a:r>
              <a:rPr lang="en-US" dirty="0" err="1"/>
              <a:t>한다</a:t>
            </a:r>
            <a:r>
              <a:rPr lang="en-US" dirty="0"/>
              <a:t>.</a:t>
            </a: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6" name="Google Shape;396;g7a13f690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cb97aecd3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rPr lang="en-US" sz="1200" dirty="0" err="1"/>
              <a:t>저희</a:t>
            </a:r>
            <a:r>
              <a:rPr lang="en-US" sz="1200" dirty="0"/>
              <a:t> </a:t>
            </a:r>
            <a:r>
              <a:rPr lang="en-US" sz="1200" dirty="0" err="1"/>
              <a:t>프로젝트의</a:t>
            </a:r>
            <a:r>
              <a:rPr lang="en-US" sz="1200" dirty="0"/>
              <a:t> </a:t>
            </a:r>
            <a:r>
              <a:rPr lang="en-US" sz="1200" dirty="0" err="1"/>
              <a:t>최종목표는</a:t>
            </a:r>
            <a:r>
              <a:rPr lang="en-US" sz="1200" dirty="0"/>
              <a:t> </a:t>
            </a:r>
            <a:r>
              <a:rPr lang="en-US" sz="1200" dirty="0" err="1"/>
              <a:t>분석</a:t>
            </a:r>
            <a:r>
              <a:rPr lang="en-US" sz="1200" dirty="0"/>
              <a:t> </a:t>
            </a:r>
            <a:r>
              <a:rPr lang="en-US" sz="1200" dirty="0" err="1"/>
              <a:t>자동화</a:t>
            </a:r>
            <a:r>
              <a:rPr lang="en-US" sz="1200" dirty="0"/>
              <a:t> 및 </a:t>
            </a:r>
            <a:r>
              <a:rPr lang="en-US" sz="1200" dirty="0" err="1"/>
              <a:t>원가</a:t>
            </a:r>
            <a:r>
              <a:rPr lang="en-US" sz="1200" dirty="0"/>
              <a:t> </a:t>
            </a:r>
            <a:r>
              <a:rPr lang="en-US" sz="1200" dirty="0" err="1"/>
              <a:t>예측을</a:t>
            </a:r>
            <a:r>
              <a:rPr lang="en-US" sz="1200" dirty="0"/>
              <a:t> </a:t>
            </a:r>
            <a:r>
              <a:rPr lang="en-US" sz="1200" dirty="0" err="1"/>
              <a:t>하여</a:t>
            </a:r>
            <a:r>
              <a:rPr lang="en-US" sz="1200" dirty="0"/>
              <a:t> </a:t>
            </a:r>
            <a:r>
              <a:rPr lang="en-US" sz="1200" dirty="0" err="1"/>
              <a:t>산업‧기업의</a:t>
            </a:r>
            <a:r>
              <a:rPr lang="en-US" sz="1200" dirty="0"/>
              <a:t> </a:t>
            </a:r>
            <a:r>
              <a:rPr lang="en-US" sz="1200" dirty="0" err="1"/>
              <a:t>경영</a:t>
            </a:r>
            <a:r>
              <a:rPr lang="en-US" sz="1200" dirty="0"/>
              <a:t> 및 </a:t>
            </a:r>
            <a:r>
              <a:rPr lang="en-US" sz="1200" dirty="0" err="1"/>
              <a:t>관리에</a:t>
            </a:r>
            <a:r>
              <a:rPr lang="en-US" sz="1200" dirty="0"/>
              <a:t> </a:t>
            </a:r>
            <a:r>
              <a:rPr lang="en-US" sz="1200" dirty="0" err="1"/>
              <a:t>편리함을</a:t>
            </a:r>
            <a:r>
              <a:rPr lang="en-US" sz="1200" dirty="0"/>
              <a:t> </a:t>
            </a:r>
            <a:r>
              <a:rPr lang="en-US" sz="1200" dirty="0" err="1"/>
              <a:t>주고</a:t>
            </a:r>
            <a:endParaRPr sz="12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 err="1"/>
              <a:t>결과</a:t>
            </a:r>
            <a:r>
              <a:rPr lang="en-US" sz="1200" dirty="0"/>
              <a:t> </a:t>
            </a:r>
            <a:r>
              <a:rPr lang="en-US" sz="1200" dirty="0" err="1"/>
              <a:t>값을</a:t>
            </a:r>
            <a:r>
              <a:rPr lang="en-US" sz="1200" dirty="0"/>
              <a:t> </a:t>
            </a:r>
            <a:r>
              <a:rPr lang="en-US" sz="1200" dirty="0" err="1"/>
              <a:t>시각화하여</a:t>
            </a:r>
            <a:r>
              <a:rPr lang="en-US" sz="1200" dirty="0"/>
              <a:t> </a:t>
            </a:r>
            <a:r>
              <a:rPr lang="en-US" sz="1200" dirty="0" err="1"/>
              <a:t>경영권자에게</a:t>
            </a:r>
            <a:r>
              <a:rPr lang="en-US" sz="1200" dirty="0"/>
              <a:t> </a:t>
            </a:r>
            <a:r>
              <a:rPr lang="en-US" sz="1200" dirty="0" err="1"/>
              <a:t>기업의</a:t>
            </a:r>
            <a:r>
              <a:rPr lang="en-US" sz="1200" dirty="0"/>
              <a:t> </a:t>
            </a:r>
            <a:r>
              <a:rPr lang="en-US" sz="1200" dirty="0" err="1"/>
              <a:t>손실을</a:t>
            </a:r>
            <a:r>
              <a:rPr lang="en-US" sz="1200" dirty="0"/>
              <a:t> </a:t>
            </a:r>
            <a:r>
              <a:rPr lang="en-US" sz="1200" dirty="0" err="1"/>
              <a:t>최소화하고</a:t>
            </a:r>
            <a:r>
              <a:rPr lang="en-US" sz="1200" dirty="0"/>
              <a:t> 더 </a:t>
            </a:r>
            <a:r>
              <a:rPr lang="en-US" sz="1200" dirty="0" err="1"/>
              <a:t>나아가</a:t>
            </a:r>
            <a:r>
              <a:rPr lang="en-US" sz="1200" dirty="0"/>
              <a:t> </a:t>
            </a:r>
            <a:r>
              <a:rPr lang="en-US" sz="1200" dirty="0" err="1"/>
              <a:t>이익을</a:t>
            </a:r>
            <a:r>
              <a:rPr lang="en-US" sz="1200" dirty="0"/>
              <a:t> </a:t>
            </a:r>
            <a:r>
              <a:rPr lang="en-US" sz="1200" dirty="0" err="1"/>
              <a:t>최대화할</a:t>
            </a:r>
            <a:r>
              <a:rPr lang="en-US" sz="1200" dirty="0"/>
              <a:t> 수 </a:t>
            </a:r>
            <a:r>
              <a:rPr lang="en-US" sz="1200" dirty="0" err="1"/>
              <a:t>있도록</a:t>
            </a:r>
            <a:endParaRPr sz="12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-US" sz="1200" dirty="0" err="1"/>
              <a:t>최종</a:t>
            </a:r>
            <a:r>
              <a:rPr lang="en-US" sz="1200" dirty="0"/>
              <a:t> </a:t>
            </a:r>
            <a:r>
              <a:rPr lang="en-US" sz="1200" dirty="0" err="1"/>
              <a:t>의사결정을</a:t>
            </a:r>
            <a:r>
              <a:rPr lang="en-US" sz="1200" dirty="0"/>
              <a:t> </a:t>
            </a:r>
            <a:r>
              <a:rPr lang="en-US" sz="1200" dirty="0" err="1"/>
              <a:t>지원하는</a:t>
            </a:r>
            <a:r>
              <a:rPr lang="en-US" sz="1200" dirty="0"/>
              <a:t> </a:t>
            </a:r>
            <a:r>
              <a:rPr lang="en-US" sz="1200" dirty="0" err="1"/>
              <a:t>시스템을</a:t>
            </a:r>
            <a:r>
              <a:rPr lang="en-US" sz="1200" dirty="0"/>
              <a:t> </a:t>
            </a:r>
            <a:r>
              <a:rPr lang="en-US" sz="1200" dirty="0" err="1"/>
              <a:t>구축하는</a:t>
            </a:r>
            <a:r>
              <a:rPr lang="en-US" sz="1200" dirty="0"/>
              <a:t> </a:t>
            </a:r>
            <a:r>
              <a:rPr lang="en-US" sz="1200" dirty="0" err="1"/>
              <a:t>것입니다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408" name="Google Shape;408;gcb97aecd3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a13f690d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2" name="Google Shape;422;g7a13f690d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 err="1"/>
              <a:t>사용자</a:t>
            </a:r>
            <a:r>
              <a:rPr lang="en-US" dirty="0"/>
              <a:t> </a:t>
            </a:r>
            <a:r>
              <a:rPr lang="en-US" dirty="0" err="1"/>
              <a:t>관리</a:t>
            </a:r>
            <a:r>
              <a:rPr lang="en-US" dirty="0"/>
              <a:t> </a:t>
            </a:r>
            <a:r>
              <a:rPr lang="en-US" dirty="0" err="1"/>
              <a:t>시스템을</a:t>
            </a:r>
            <a:r>
              <a:rPr lang="en-US" dirty="0"/>
              <a:t> </a:t>
            </a:r>
            <a:r>
              <a:rPr lang="en-US" dirty="0" err="1"/>
              <a:t>도입하여</a:t>
            </a:r>
            <a:r>
              <a:rPr lang="en-US" dirty="0"/>
              <a:t> </a:t>
            </a:r>
            <a:r>
              <a:rPr lang="en-US" dirty="0" err="1"/>
              <a:t>회원가입을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로그인</a:t>
            </a:r>
            <a:r>
              <a:rPr lang="en-US" dirty="0"/>
              <a:t> </a:t>
            </a:r>
            <a:r>
              <a:rPr lang="en-US" dirty="0" err="1"/>
              <a:t>하여</a:t>
            </a:r>
            <a:r>
              <a:rPr lang="en-US" dirty="0"/>
              <a:t> </a:t>
            </a:r>
            <a:r>
              <a:rPr lang="en-US" dirty="0" err="1"/>
              <a:t>웹사이트에</a:t>
            </a:r>
            <a:r>
              <a:rPr lang="en-US" dirty="0"/>
              <a:t> </a:t>
            </a:r>
            <a:r>
              <a:rPr lang="en-US" dirty="0" err="1"/>
              <a:t>접근할</a:t>
            </a:r>
            <a:r>
              <a:rPr lang="en-US" dirty="0"/>
              <a:t> 수 </a:t>
            </a:r>
            <a:r>
              <a:rPr lang="en-US" dirty="0" err="1"/>
              <a:t>있게</a:t>
            </a:r>
            <a:r>
              <a:rPr lang="en-US" dirty="0"/>
              <a:t> 끔 </a:t>
            </a:r>
            <a:r>
              <a:rPr lang="en-US" dirty="0" err="1"/>
              <a:t>한다</a:t>
            </a:r>
            <a:r>
              <a:rPr lang="en-US" dirty="0"/>
              <a:t>.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 err="1">
                <a:solidFill>
                  <a:schemeClr val="dk1"/>
                </a:solidFill>
              </a:rPr>
              <a:t>사용자를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식별하여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로그인</a:t>
            </a:r>
            <a:r>
              <a:rPr lang="en-US" dirty="0">
                <a:solidFill>
                  <a:schemeClr val="dk1"/>
                </a:solidFill>
              </a:rPr>
              <a:t> 시 </a:t>
            </a:r>
            <a:r>
              <a:rPr lang="en-US" dirty="0" err="1">
                <a:solidFill>
                  <a:schemeClr val="dk1"/>
                </a:solidFill>
              </a:rPr>
              <a:t>세션을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생성하기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때문에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로그인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없이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외부에서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접속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했을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경우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웹사이트를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이용하지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못하도록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방어한다</a:t>
            </a:r>
            <a:r>
              <a:rPr lang="en-US" dirty="0">
                <a:solidFill>
                  <a:schemeClr val="dk1"/>
                </a:solidFill>
              </a:rPr>
              <a:t>. </a:t>
            </a:r>
            <a:endParaRPr dirty="0"/>
          </a:p>
        </p:txBody>
      </p:sp>
      <p:sp>
        <p:nvSpPr>
          <p:cNvPr id="432" name="Google Shape;43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b97aecd33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maria db를 이용해 테이블 간의 관계를 정의하고 관리한다.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cb97aecd3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cb97aecd33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1단계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화면으로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법인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사업장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공장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품목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거래처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BOM … 등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기준정보들이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있고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또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기준정보들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간에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relationship들이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존재한다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기준정보들을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인터페이스로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화면으로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CRUD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갖춤</a:t>
            </a:r>
            <a:endParaRPr dirty="0"/>
          </a:p>
        </p:txBody>
      </p:sp>
      <p:sp>
        <p:nvSpPr>
          <p:cNvPr id="460" name="Google Shape;460;gcb97aecd33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cb97aecd33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dirty="0" err="1"/>
              <a:t>원가</a:t>
            </a:r>
            <a:r>
              <a:rPr lang="en-US" dirty="0"/>
              <a:t> </a:t>
            </a:r>
            <a:r>
              <a:rPr lang="en-US" dirty="0" err="1"/>
              <a:t>계산에있어</a:t>
            </a:r>
            <a:r>
              <a:rPr lang="en-US" dirty="0"/>
              <a:t> </a:t>
            </a:r>
            <a:r>
              <a:rPr lang="en-US" dirty="0" err="1"/>
              <a:t>제조비용</a:t>
            </a:r>
            <a:r>
              <a:rPr lang="en-US" dirty="0"/>
              <a:t>, </a:t>
            </a:r>
            <a:r>
              <a:rPr lang="en-US" dirty="0" err="1"/>
              <a:t>재료비</a:t>
            </a:r>
            <a:r>
              <a:rPr lang="en-US" dirty="0"/>
              <a:t>, </a:t>
            </a:r>
            <a:r>
              <a:rPr lang="en-US" dirty="0" err="1"/>
              <a:t>품목별제조비용</a:t>
            </a:r>
            <a:r>
              <a:rPr lang="en-US" dirty="0"/>
              <a:t>, </a:t>
            </a:r>
            <a:r>
              <a:rPr lang="en-US" dirty="0" err="1"/>
              <a:t>제품원가수불에대한</a:t>
            </a:r>
            <a:r>
              <a:rPr lang="en-US" dirty="0"/>
              <a:t> </a:t>
            </a:r>
            <a:r>
              <a:rPr lang="en-US" dirty="0" err="1"/>
              <a:t>정보들이</a:t>
            </a:r>
            <a:r>
              <a:rPr lang="en-US" dirty="0"/>
              <a:t> </a:t>
            </a:r>
            <a:r>
              <a:rPr lang="en-US" dirty="0" err="1"/>
              <a:t>있다</a:t>
            </a:r>
            <a:r>
              <a:rPr lang="en-US" dirty="0"/>
              <a:t>. 각 </a:t>
            </a:r>
            <a:r>
              <a:rPr lang="en-US" dirty="0" err="1"/>
              <a:t>정보들에</a:t>
            </a:r>
            <a:r>
              <a:rPr lang="en-US" dirty="0"/>
              <a:t> </a:t>
            </a:r>
            <a:r>
              <a:rPr lang="en-US" dirty="0" err="1"/>
              <a:t>대한</a:t>
            </a:r>
            <a:r>
              <a:rPr lang="en-US" dirty="0"/>
              <a:t> </a:t>
            </a:r>
            <a:r>
              <a:rPr lang="en-US" dirty="0" err="1"/>
              <a:t>엑셀</a:t>
            </a:r>
            <a:r>
              <a:rPr lang="en-US" dirty="0"/>
              <a:t> </a:t>
            </a:r>
            <a:r>
              <a:rPr lang="en-US" dirty="0" err="1"/>
              <a:t>템플릿을</a:t>
            </a:r>
            <a:r>
              <a:rPr lang="en-US" dirty="0"/>
              <a:t> </a:t>
            </a:r>
            <a:r>
              <a:rPr lang="en-US" dirty="0" err="1"/>
              <a:t>제공한다</a:t>
            </a:r>
            <a:r>
              <a:rPr lang="en-US" dirty="0"/>
              <a:t>. </a:t>
            </a:r>
            <a:r>
              <a:rPr lang="en-US" dirty="0" err="1"/>
              <a:t>템플릿을</a:t>
            </a:r>
            <a:r>
              <a:rPr lang="en-US" dirty="0"/>
              <a:t> </a:t>
            </a:r>
            <a:r>
              <a:rPr lang="en-US" dirty="0" err="1"/>
              <a:t>다운로드</a:t>
            </a:r>
            <a:r>
              <a:rPr lang="en-US" dirty="0"/>
              <a:t> </a:t>
            </a:r>
            <a:r>
              <a:rPr lang="en-US" dirty="0" err="1"/>
              <a:t>받은</a:t>
            </a:r>
            <a:r>
              <a:rPr lang="en-US" dirty="0"/>
              <a:t> 후 </a:t>
            </a:r>
            <a:r>
              <a:rPr lang="en-US" dirty="0" err="1"/>
              <a:t>템플릿</a:t>
            </a:r>
            <a:r>
              <a:rPr lang="en-US" dirty="0"/>
              <a:t> </a:t>
            </a:r>
            <a:r>
              <a:rPr lang="en-US" dirty="0" err="1"/>
              <a:t>양식에</a:t>
            </a:r>
            <a:r>
              <a:rPr lang="en-US" dirty="0"/>
              <a:t> </a:t>
            </a:r>
            <a:r>
              <a:rPr lang="en-US" dirty="0" err="1"/>
              <a:t>맞게</a:t>
            </a:r>
            <a:r>
              <a:rPr lang="en-US" dirty="0"/>
              <a:t> </a:t>
            </a:r>
            <a:r>
              <a:rPr lang="en-US" dirty="0" err="1"/>
              <a:t>데이터들을</a:t>
            </a:r>
            <a:r>
              <a:rPr lang="en-US" dirty="0"/>
              <a:t> </a:t>
            </a:r>
            <a:r>
              <a:rPr lang="en-US" dirty="0" err="1"/>
              <a:t>입력하여</a:t>
            </a:r>
            <a:r>
              <a:rPr lang="en-US" dirty="0"/>
              <a:t> </a:t>
            </a:r>
            <a:r>
              <a:rPr lang="en-US" dirty="0" err="1"/>
              <a:t>사용자</a:t>
            </a:r>
            <a:r>
              <a:rPr lang="en-US" dirty="0"/>
              <a:t> </a:t>
            </a:r>
            <a:r>
              <a:rPr lang="en-US" dirty="0" err="1"/>
              <a:t>화면에서</a:t>
            </a:r>
            <a:r>
              <a:rPr lang="en-US" dirty="0"/>
              <a:t> </a:t>
            </a:r>
            <a:r>
              <a:rPr lang="en-US" dirty="0" err="1"/>
              <a:t>파일을</a:t>
            </a:r>
            <a:r>
              <a:rPr lang="en-US" dirty="0"/>
              <a:t> </a:t>
            </a:r>
            <a:r>
              <a:rPr lang="en-US" dirty="0" err="1"/>
              <a:t>업로드하는</a:t>
            </a:r>
            <a:r>
              <a:rPr lang="en-US" dirty="0"/>
              <a:t> </a:t>
            </a:r>
            <a:r>
              <a:rPr lang="en-US" dirty="0" err="1"/>
              <a:t>방식으로</a:t>
            </a:r>
            <a:r>
              <a:rPr lang="en-US" dirty="0"/>
              <a:t> </a:t>
            </a:r>
            <a:r>
              <a:rPr lang="en-US" dirty="0" err="1"/>
              <a:t>진행한다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473" name="Google Shape;473;gcb97aecd3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cb97aecd33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그래프를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이용한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시각화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선형회귀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(linear regression)을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이용한</a:t>
            </a:r>
            <a:r>
              <a:rPr lang="en-US" sz="900" dirty="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900" dirty="0" err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분석</a:t>
            </a:r>
            <a:endParaRPr dirty="0"/>
          </a:p>
        </p:txBody>
      </p:sp>
      <p:sp>
        <p:nvSpPr>
          <p:cNvPr id="488" name="Google Shape;488;gcb97aecd33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a13f690d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웹플랫폼이</a:t>
            </a:r>
            <a:r>
              <a:rPr lang="en-US" dirty="0"/>
              <a:t> </a:t>
            </a:r>
            <a:r>
              <a:rPr lang="en-US" dirty="0" err="1"/>
              <a:t>계획</a:t>
            </a:r>
            <a:r>
              <a:rPr lang="en-US" dirty="0"/>
              <a:t> </a:t>
            </a:r>
            <a:r>
              <a:rPr lang="en-US" dirty="0" err="1"/>
              <a:t>기간내</a:t>
            </a:r>
            <a:r>
              <a:rPr lang="en-US" dirty="0"/>
              <a:t> </a:t>
            </a:r>
            <a:r>
              <a:rPr lang="en-US" dirty="0" err="1"/>
              <a:t>완성되면</a:t>
            </a:r>
            <a:r>
              <a:rPr lang="en-US" dirty="0"/>
              <a:t> </a:t>
            </a:r>
            <a:r>
              <a:rPr lang="en-US" dirty="0" err="1"/>
              <a:t>안드로이드</a:t>
            </a:r>
            <a:r>
              <a:rPr lang="en-US" dirty="0"/>
              <a:t> </a:t>
            </a:r>
            <a:r>
              <a:rPr lang="en-US" dirty="0" err="1"/>
              <a:t>앱을</a:t>
            </a:r>
            <a:r>
              <a:rPr lang="en-US" dirty="0"/>
              <a:t> </a:t>
            </a:r>
            <a:r>
              <a:rPr lang="en-US" dirty="0" err="1"/>
              <a:t>개발할</a:t>
            </a:r>
            <a:r>
              <a:rPr lang="en-US" dirty="0"/>
              <a:t> </a:t>
            </a:r>
            <a:r>
              <a:rPr lang="en-US" dirty="0" err="1"/>
              <a:t>계획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분석</a:t>
            </a:r>
            <a:r>
              <a:rPr lang="en-US" dirty="0"/>
              <a:t> 및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en-US" dirty="0" err="1"/>
              <a:t>결과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정보들을</a:t>
            </a:r>
            <a:r>
              <a:rPr lang="en-US" dirty="0"/>
              <a:t> </a:t>
            </a:r>
            <a:r>
              <a:rPr lang="en-US" dirty="0" err="1"/>
              <a:t>실시간으로</a:t>
            </a:r>
            <a:r>
              <a:rPr lang="en-US" dirty="0"/>
              <a:t> </a:t>
            </a:r>
            <a:r>
              <a:rPr lang="en-US" dirty="0" err="1"/>
              <a:t>편리하게</a:t>
            </a:r>
            <a:r>
              <a:rPr lang="en-US" dirty="0"/>
              <a:t> </a:t>
            </a:r>
            <a:r>
              <a:rPr lang="en-US" dirty="0" err="1"/>
              <a:t>받아볼</a:t>
            </a:r>
            <a:r>
              <a:rPr lang="en-US" dirty="0"/>
              <a:t> </a:t>
            </a:r>
            <a:r>
              <a:rPr lang="en-US" dirty="0" err="1"/>
              <a:t>수있는</a:t>
            </a:r>
            <a:r>
              <a:rPr lang="en-US" dirty="0"/>
              <a:t> </a:t>
            </a:r>
            <a:r>
              <a:rPr lang="en-US" dirty="0" err="1"/>
              <a:t>간단한</a:t>
            </a:r>
            <a:r>
              <a:rPr lang="en-US" dirty="0"/>
              <a:t> </a:t>
            </a:r>
            <a:r>
              <a:rPr lang="en-US" dirty="0" err="1"/>
              <a:t>어플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503" name="Google Shape;503;g7a13f690d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cb97aecd3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5" name="Google Shape;515;gcb97aecd3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개발 일정임돠.</a:t>
            </a:r>
            <a:endParaRPr/>
          </a:p>
        </p:txBody>
      </p:sp>
      <p:sp>
        <p:nvSpPr>
          <p:cNvPr id="525" name="Google Shape;52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74" name="Google Shape;5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4" name="Google Shape;5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cb97aecd3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42" name="Google Shape;642;gcb97aecd3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cb97aecd3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 dirty="0" err="1"/>
              <a:t>웹플랫폼을</a:t>
            </a:r>
            <a:r>
              <a:rPr lang="en-US" sz="1000" dirty="0"/>
              <a:t> </a:t>
            </a:r>
            <a:r>
              <a:rPr lang="en-US" sz="1000" dirty="0" err="1"/>
              <a:t>제공함으로서</a:t>
            </a:r>
            <a:r>
              <a:rPr lang="en-US" sz="1000" dirty="0"/>
              <a:t> </a:t>
            </a:r>
            <a:r>
              <a:rPr lang="en-US" sz="1000" dirty="0" err="1"/>
              <a:t>기업의</a:t>
            </a:r>
            <a:r>
              <a:rPr lang="en-US" sz="1000" dirty="0"/>
              <a:t> </a:t>
            </a:r>
            <a:r>
              <a:rPr lang="en-US" sz="1000" dirty="0" err="1"/>
              <a:t>재무</a:t>
            </a:r>
            <a:r>
              <a:rPr lang="en-US" sz="1000" dirty="0"/>
              <a:t> </a:t>
            </a:r>
            <a:r>
              <a:rPr lang="en-US" sz="1000" dirty="0" err="1"/>
              <a:t>관리의</a:t>
            </a:r>
            <a:r>
              <a:rPr lang="en-US" sz="1000" dirty="0"/>
              <a:t> </a:t>
            </a:r>
            <a:r>
              <a:rPr lang="en-US" sz="1000" dirty="0" err="1"/>
              <a:t>인력을</a:t>
            </a:r>
            <a:r>
              <a:rPr lang="en-US" sz="1000" dirty="0"/>
              <a:t> </a:t>
            </a:r>
            <a:r>
              <a:rPr lang="en-US" sz="1000" dirty="0" err="1"/>
              <a:t>줄일</a:t>
            </a:r>
            <a:r>
              <a:rPr lang="en-US" sz="1000" dirty="0"/>
              <a:t> 수 </a:t>
            </a:r>
            <a:r>
              <a:rPr lang="en-US" sz="1000" dirty="0" err="1"/>
              <a:t>있고</a:t>
            </a:r>
            <a:r>
              <a:rPr lang="en-US" sz="1000" dirty="0"/>
              <a:t> </a:t>
            </a:r>
            <a:r>
              <a:rPr lang="en-US" sz="1000" dirty="0" err="1"/>
              <a:t>기업의</a:t>
            </a:r>
            <a:r>
              <a:rPr lang="en-US" sz="1000" dirty="0"/>
              <a:t> </a:t>
            </a:r>
            <a:r>
              <a:rPr lang="en-US" sz="1000" dirty="0" err="1"/>
              <a:t>생산과</a:t>
            </a:r>
            <a:r>
              <a:rPr lang="en-US" sz="1000" dirty="0"/>
              <a:t> </a:t>
            </a:r>
            <a:r>
              <a:rPr lang="en-US" sz="1000" dirty="0" err="1"/>
              <a:t>영업활동에</a:t>
            </a:r>
            <a:r>
              <a:rPr lang="en-US" sz="1000" dirty="0"/>
              <a:t> </a:t>
            </a:r>
            <a:r>
              <a:rPr lang="en-US" sz="1000" dirty="0" err="1"/>
              <a:t>관한</a:t>
            </a:r>
            <a:r>
              <a:rPr lang="en-US" sz="1000" dirty="0"/>
              <a:t> </a:t>
            </a:r>
            <a:endParaRPr sz="10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-US" sz="1000" dirty="0" err="1"/>
              <a:t>원가자료를</a:t>
            </a:r>
            <a:r>
              <a:rPr lang="en-US" sz="1000" dirty="0"/>
              <a:t> </a:t>
            </a:r>
            <a:r>
              <a:rPr lang="en-US" sz="1000" dirty="0" err="1"/>
              <a:t>집계</a:t>
            </a:r>
            <a:r>
              <a:rPr lang="en-US" sz="1000" dirty="0"/>
              <a:t> </a:t>
            </a:r>
            <a:r>
              <a:rPr lang="en-US" sz="1000" dirty="0" err="1"/>
              <a:t>배분</a:t>
            </a:r>
            <a:r>
              <a:rPr lang="en-US" sz="1000" dirty="0"/>
              <a:t> </a:t>
            </a:r>
            <a:r>
              <a:rPr lang="en-US" sz="1000" dirty="0" err="1"/>
              <a:t>분석하는</a:t>
            </a:r>
            <a:r>
              <a:rPr lang="en-US" sz="1000" dirty="0"/>
              <a:t> 데 </a:t>
            </a:r>
            <a:r>
              <a:rPr lang="en-US" sz="1000" dirty="0" err="1"/>
              <a:t>소요되는</a:t>
            </a:r>
            <a:r>
              <a:rPr lang="en-US" sz="1000" dirty="0"/>
              <a:t> </a:t>
            </a:r>
            <a:r>
              <a:rPr lang="en-US" sz="1000" dirty="0" err="1"/>
              <a:t>시간을</a:t>
            </a:r>
            <a:r>
              <a:rPr lang="en-US" sz="1000" dirty="0"/>
              <a:t> </a:t>
            </a:r>
            <a:r>
              <a:rPr lang="en-US" sz="1000" dirty="0" err="1"/>
              <a:t>단축</a:t>
            </a:r>
            <a:r>
              <a:rPr lang="en-US" sz="1000" dirty="0"/>
              <a:t> </a:t>
            </a:r>
            <a:r>
              <a:rPr lang="en-US" sz="1000" dirty="0" err="1"/>
              <a:t>시킬</a:t>
            </a:r>
            <a:r>
              <a:rPr lang="en-US" sz="1000" dirty="0"/>
              <a:t> 수 </a:t>
            </a:r>
            <a:r>
              <a:rPr lang="en-US" sz="1000" dirty="0" err="1"/>
              <a:t>있다</a:t>
            </a:r>
            <a:r>
              <a:rPr lang="en-US" sz="1000" dirty="0"/>
              <a:t>.</a:t>
            </a:r>
            <a:endParaRPr sz="1000" dirty="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100"/>
              <a:buNone/>
            </a:pP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앞서서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우리나라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중소기업의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원가관리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체계는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아직까지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매우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부족한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실정이라고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말씀드린바가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있는데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원가예측관리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개발하여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배포된다면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기업의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이윤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창출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극대화를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기대해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볼 수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있다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gcb97aecd3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cb97aecd33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100"/>
              <a:buNone/>
            </a:pPr>
            <a:r>
              <a:rPr lang="en-US" sz="1200" dirty="0" err="1"/>
              <a:t>제조</a:t>
            </a:r>
            <a:r>
              <a:rPr lang="en-US" sz="1200" dirty="0"/>
              <a:t> </a:t>
            </a:r>
            <a:r>
              <a:rPr lang="en-US" sz="1200" dirty="0" err="1"/>
              <a:t>원가의</a:t>
            </a:r>
            <a:r>
              <a:rPr lang="en-US" sz="1200" dirty="0"/>
              <a:t> </a:t>
            </a:r>
            <a:r>
              <a:rPr lang="en-US" sz="1200" dirty="0" err="1"/>
              <a:t>정확한</a:t>
            </a:r>
            <a:r>
              <a:rPr lang="en-US" sz="1200" dirty="0"/>
              <a:t> </a:t>
            </a:r>
            <a:r>
              <a:rPr lang="en-US" sz="1200" dirty="0" err="1"/>
              <a:t>예측은</a:t>
            </a:r>
            <a:r>
              <a:rPr lang="en-US" sz="1200" dirty="0"/>
              <a:t> </a:t>
            </a:r>
            <a:r>
              <a:rPr lang="en-US" sz="1200" dirty="0" err="1"/>
              <a:t>이윤을</a:t>
            </a:r>
            <a:r>
              <a:rPr lang="en-US" sz="1200" dirty="0"/>
              <a:t> </a:t>
            </a:r>
            <a:r>
              <a:rPr lang="en-US" sz="1200" dirty="0" err="1"/>
              <a:t>최대화하는</a:t>
            </a:r>
            <a:r>
              <a:rPr lang="en-US" sz="1200" dirty="0"/>
              <a:t> </a:t>
            </a:r>
            <a:r>
              <a:rPr lang="en-US" sz="1200" dirty="0" err="1"/>
              <a:t>것에</a:t>
            </a:r>
            <a:r>
              <a:rPr lang="en-US" sz="1200" dirty="0"/>
              <a:t> </a:t>
            </a:r>
            <a:r>
              <a:rPr lang="en-US" sz="1200" dirty="0" err="1"/>
              <a:t>직접적인</a:t>
            </a:r>
            <a:r>
              <a:rPr lang="en-US" sz="1200" dirty="0"/>
              <a:t> </a:t>
            </a:r>
            <a:r>
              <a:rPr lang="en-US" sz="1200" dirty="0" err="1"/>
              <a:t>영향을</a:t>
            </a:r>
            <a:r>
              <a:rPr lang="en-US" sz="1200" dirty="0"/>
              <a:t> </a:t>
            </a:r>
            <a:r>
              <a:rPr lang="en-US" sz="1200" dirty="0" err="1"/>
              <a:t>끼칩니다</a:t>
            </a:r>
            <a:r>
              <a:rPr lang="en-US" sz="1200" dirty="0"/>
              <a:t>. </a:t>
            </a:r>
            <a:r>
              <a:rPr lang="en-US" sz="1200" dirty="0" err="1"/>
              <a:t>생산량과</a:t>
            </a:r>
            <a:r>
              <a:rPr lang="en-US" sz="1200" dirty="0"/>
              <a:t> </a:t>
            </a:r>
            <a:r>
              <a:rPr lang="en-US" sz="1200" dirty="0" err="1"/>
              <a:t>부가</a:t>
            </a:r>
            <a:r>
              <a:rPr lang="en-US" sz="1200" dirty="0"/>
              <a:t> </a:t>
            </a:r>
            <a:r>
              <a:rPr lang="en-US" sz="1200" dirty="0" err="1"/>
              <a:t>비용들의</a:t>
            </a:r>
            <a:r>
              <a:rPr lang="en-US" sz="1200" dirty="0"/>
              <a:t> </a:t>
            </a:r>
            <a:r>
              <a:rPr lang="en-US" sz="1200" dirty="0" err="1"/>
              <a:t>잉여량을</a:t>
            </a:r>
            <a:r>
              <a:rPr lang="en-US" sz="1200" dirty="0"/>
              <a:t> </a:t>
            </a:r>
            <a:r>
              <a:rPr lang="en-US" sz="1200" dirty="0" err="1"/>
              <a:t>최소화할</a:t>
            </a:r>
            <a:r>
              <a:rPr lang="en-US" sz="1200" dirty="0"/>
              <a:t> 수 </a:t>
            </a:r>
            <a:r>
              <a:rPr lang="en-US" sz="1200" dirty="0" err="1"/>
              <a:t>있기</a:t>
            </a:r>
            <a:r>
              <a:rPr lang="en-US" sz="1200" dirty="0"/>
              <a:t> </a:t>
            </a:r>
            <a:r>
              <a:rPr lang="en-US" sz="1200" dirty="0" err="1"/>
              <a:t>때문입니다</a:t>
            </a:r>
            <a:r>
              <a:rPr lang="en-US" sz="1200" dirty="0"/>
              <a:t>. </a:t>
            </a:r>
            <a:r>
              <a:rPr lang="en-US" sz="1200" dirty="0" err="1"/>
              <a:t>따라서</a:t>
            </a:r>
            <a:r>
              <a:rPr lang="en-US" sz="1200" dirty="0"/>
              <a:t> 이 </a:t>
            </a:r>
            <a:r>
              <a:rPr lang="en-US" sz="1200" dirty="0" err="1"/>
              <a:t>기술을</a:t>
            </a:r>
            <a:r>
              <a:rPr lang="en-US" sz="1200" dirty="0"/>
              <a:t> </a:t>
            </a:r>
            <a:r>
              <a:rPr lang="en-US" sz="1200" dirty="0" err="1"/>
              <a:t>사용해</a:t>
            </a:r>
            <a:r>
              <a:rPr lang="en-US" sz="1200" dirty="0"/>
              <a:t> </a:t>
            </a:r>
            <a:r>
              <a:rPr lang="en-US" sz="1200" dirty="0" err="1"/>
              <a:t>제조</a:t>
            </a:r>
            <a:r>
              <a:rPr lang="en-US" sz="1200" dirty="0"/>
              <a:t> </a:t>
            </a:r>
            <a:r>
              <a:rPr lang="en-US" sz="1200" dirty="0" err="1"/>
              <a:t>원가를</a:t>
            </a:r>
            <a:r>
              <a:rPr lang="en-US" sz="1200" dirty="0"/>
              <a:t> </a:t>
            </a:r>
            <a:r>
              <a:rPr lang="en-US" sz="1200" dirty="0" err="1"/>
              <a:t>다르게</a:t>
            </a:r>
            <a:r>
              <a:rPr lang="en-US" sz="1200" dirty="0"/>
              <a:t> </a:t>
            </a:r>
            <a:r>
              <a:rPr lang="en-US" sz="1200" dirty="0" err="1"/>
              <a:t>설정하여</a:t>
            </a:r>
            <a:r>
              <a:rPr lang="en-US" sz="1200" dirty="0"/>
              <a:t> </a:t>
            </a:r>
            <a:r>
              <a:rPr lang="en-US" sz="1200" dirty="0" err="1"/>
              <a:t>시뮬레이션</a:t>
            </a:r>
            <a:r>
              <a:rPr lang="en-US" sz="1200" dirty="0"/>
              <a:t> </a:t>
            </a:r>
            <a:r>
              <a:rPr lang="en-US" sz="1200" dirty="0" err="1"/>
              <a:t>해보고</a:t>
            </a:r>
            <a:r>
              <a:rPr lang="en-US" sz="1200" dirty="0"/>
              <a:t>, </a:t>
            </a:r>
            <a:r>
              <a:rPr lang="en-US" sz="1200" dirty="0" err="1"/>
              <a:t>그에</a:t>
            </a:r>
            <a:r>
              <a:rPr lang="en-US" sz="1200" dirty="0"/>
              <a:t> </a:t>
            </a:r>
            <a:r>
              <a:rPr lang="en-US" sz="1200" dirty="0" err="1"/>
              <a:t>따른</a:t>
            </a:r>
            <a:r>
              <a:rPr lang="en-US" sz="1200" dirty="0"/>
              <a:t> </a:t>
            </a:r>
            <a:r>
              <a:rPr lang="en-US" sz="1200" dirty="0" err="1"/>
              <a:t>적절한</a:t>
            </a:r>
            <a:r>
              <a:rPr lang="en-US" sz="1200" dirty="0"/>
              <a:t> </a:t>
            </a:r>
            <a:r>
              <a:rPr lang="en-US" sz="1200" dirty="0" err="1"/>
              <a:t>원가와</a:t>
            </a:r>
            <a:r>
              <a:rPr lang="en-US" sz="1200" dirty="0"/>
              <a:t> </a:t>
            </a:r>
            <a:r>
              <a:rPr lang="en-US" sz="1200" dirty="0" err="1"/>
              <a:t>생산량을</a:t>
            </a:r>
            <a:r>
              <a:rPr lang="en-US" sz="1200" dirty="0"/>
              <a:t> </a:t>
            </a:r>
            <a:r>
              <a:rPr lang="en-US" sz="1200" dirty="0" err="1"/>
              <a:t>정하므로서</a:t>
            </a:r>
            <a:r>
              <a:rPr lang="en-US" sz="1200" dirty="0"/>
              <a:t> </a:t>
            </a:r>
            <a:r>
              <a:rPr lang="en-US" sz="1200" dirty="0" err="1"/>
              <a:t>손실을</a:t>
            </a:r>
            <a:r>
              <a:rPr lang="en-US" sz="1200" dirty="0"/>
              <a:t> </a:t>
            </a:r>
            <a:r>
              <a:rPr lang="en-US" sz="1200" dirty="0" err="1"/>
              <a:t>최소화</a:t>
            </a:r>
            <a:r>
              <a:rPr lang="en-US" sz="1200" dirty="0"/>
              <a:t>, 즉 </a:t>
            </a:r>
            <a:r>
              <a:rPr lang="en-US" sz="1200" dirty="0" err="1"/>
              <a:t>이윤을</a:t>
            </a:r>
            <a:r>
              <a:rPr lang="en-US" sz="1200" dirty="0"/>
              <a:t> </a:t>
            </a:r>
            <a:r>
              <a:rPr lang="en-US" sz="1200" dirty="0" err="1"/>
              <a:t>최대화할</a:t>
            </a:r>
            <a:r>
              <a:rPr lang="en-US" sz="1200" dirty="0"/>
              <a:t> 수 </a:t>
            </a:r>
            <a:r>
              <a:rPr lang="en-US" sz="1200" dirty="0" err="1"/>
              <a:t>있는</a:t>
            </a:r>
            <a:r>
              <a:rPr lang="en-US" sz="1200" dirty="0"/>
              <a:t> </a:t>
            </a:r>
            <a:r>
              <a:rPr lang="en-US" sz="1200" dirty="0" err="1"/>
              <a:t>방법을</a:t>
            </a:r>
            <a:r>
              <a:rPr lang="en-US" sz="1200" dirty="0"/>
              <a:t> </a:t>
            </a:r>
            <a:r>
              <a:rPr lang="en-US" sz="1200" dirty="0" err="1"/>
              <a:t>보다</a:t>
            </a:r>
            <a:r>
              <a:rPr lang="en-US" sz="1200" dirty="0"/>
              <a:t> </a:t>
            </a:r>
            <a:r>
              <a:rPr lang="en-US" sz="1200" dirty="0" err="1"/>
              <a:t>정확하게</a:t>
            </a:r>
            <a:r>
              <a:rPr lang="en-US" sz="1200" dirty="0"/>
              <a:t> </a:t>
            </a:r>
            <a:r>
              <a:rPr lang="en-US" sz="1200" dirty="0" err="1"/>
              <a:t>찾을</a:t>
            </a:r>
            <a:r>
              <a:rPr lang="en-US" sz="1200" dirty="0"/>
              <a:t> 수 </a:t>
            </a:r>
            <a:r>
              <a:rPr lang="en-US" sz="1200" dirty="0" err="1"/>
              <a:t>있습니다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664" name="Google Shape;664;gcb97aecd33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4" name="Google Shape;68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5" name="Google Shape;6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a13f690d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최근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코로나19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사태를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맞아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많은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기업들의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생산성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저하와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판매실적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부진으로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매우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큰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어려움을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겪고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있다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일부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기업들은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생산성이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반대로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증대되거나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고급기술과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풍부한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유동력을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가진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대기업들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같은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경우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그럭저럭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견디어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나가겠지만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그렇지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못한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기업들은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매우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심각한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실적부진에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시달리고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있다.우리나라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중소기업의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원가관리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체계는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아직까지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매우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부족한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실정이고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영업과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생산에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집중하지만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구매관리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공정관리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인적자원관리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품질관리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등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많은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산적된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해결해야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할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일이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많다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어려운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시기에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분야별로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낭비요소를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개선하고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원가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예측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시스템을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구축한다면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기업의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경영전략에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큰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도움이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될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것으로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사료된다</a:t>
            </a: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g7a13f690d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a13f690d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스마트공장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구축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중소기업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3곳 중 2곳은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스마트공장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고도화를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위해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빅데이터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분석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도입이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필요하다고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생각한다는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조사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결과가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나왔다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중소기업중앙회는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정부의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스마트공장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구축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지원사업에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참여하는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중소제조기업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259곳을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대상으로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지난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1일부터 4일까지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조사한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‘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스마트공장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제조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데이터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활용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실태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및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분석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수요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조사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’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결과를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22일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발표했다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.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응답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중소기업의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64.9%는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스마트공장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고도화를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위해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빅데이터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분석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도입이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필요하다고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답했다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26" name="Google Shape;126;g7a13f690d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b97aecd33_2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앞선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조사에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대한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전체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응답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기업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중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스마트공장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고도화를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위해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인공지능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(AI)·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빅데이터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등에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투자할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의향이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있는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기업은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57.2%였다.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투자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예산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기준이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있는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기업은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51%였고 이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기업들의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평균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투자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예산은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1억6450만원으로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나타났다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이러한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문제배경을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바탕으로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하여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저희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팀은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제조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산업에서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활용되는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원가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손익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/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예산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관리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시스템을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데이터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분석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기법들과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딥러닝을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적용하여분석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자동화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및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원가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예측을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하여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산업‧기업의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경영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및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관리에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편리함과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이익이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되는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프로그램을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만들어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보고자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‘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인공지능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원가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(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손익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/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예산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)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관리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및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예측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플랫폼’을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개발하게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chemeClr val="dk1"/>
                </a:solidFill>
                <a:highlight>
                  <a:srgbClr val="FFFFFF"/>
                </a:highlight>
              </a:rPr>
              <a:t>되었다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39" name="Google Shape;139;gcb97aecd33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Business intelligence (BI)는 </a:t>
            </a:r>
            <a:r>
              <a:rPr lang="en-US" dirty="0" err="1"/>
              <a:t>비즈니스</a:t>
            </a:r>
            <a:r>
              <a:rPr lang="en-US" dirty="0"/>
              <a:t> </a:t>
            </a:r>
            <a:r>
              <a:rPr lang="en-US" dirty="0" err="1"/>
              <a:t>정보의</a:t>
            </a:r>
            <a:r>
              <a:rPr lang="en-US" dirty="0"/>
              <a:t>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분석을</a:t>
            </a:r>
            <a:r>
              <a:rPr lang="en-US" dirty="0"/>
              <a:t> </a:t>
            </a:r>
            <a:r>
              <a:rPr lang="en-US" dirty="0" err="1"/>
              <a:t>위해</a:t>
            </a:r>
            <a:r>
              <a:rPr lang="en-US" dirty="0"/>
              <a:t> </a:t>
            </a:r>
            <a:r>
              <a:rPr lang="en-US" dirty="0" err="1"/>
              <a:t>기업에서</a:t>
            </a:r>
            <a:r>
              <a:rPr lang="en-US" dirty="0"/>
              <a:t> </a:t>
            </a:r>
            <a:r>
              <a:rPr lang="en-US" dirty="0" err="1"/>
              <a:t>사용하는</a:t>
            </a:r>
            <a:r>
              <a:rPr lang="en-US" dirty="0"/>
              <a:t> </a:t>
            </a:r>
            <a:r>
              <a:rPr lang="en-US" dirty="0" err="1"/>
              <a:t>전략과</a:t>
            </a:r>
            <a:r>
              <a:rPr lang="en-US" dirty="0"/>
              <a:t> </a:t>
            </a:r>
            <a:r>
              <a:rPr lang="en-US" dirty="0" err="1"/>
              <a:t>기술입니다</a:t>
            </a:r>
            <a:r>
              <a:rPr lang="en-US" dirty="0"/>
              <a:t>.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저장</a:t>
            </a:r>
            <a:r>
              <a:rPr lang="en-US" dirty="0"/>
              <a:t>, </a:t>
            </a:r>
            <a:r>
              <a:rPr lang="en-US" dirty="0" err="1"/>
              <a:t>데이터</a:t>
            </a:r>
            <a:r>
              <a:rPr lang="en-US" dirty="0"/>
              <a:t> </a:t>
            </a:r>
            <a:r>
              <a:rPr lang="en-US" dirty="0" err="1"/>
              <a:t>웨어하우스</a:t>
            </a:r>
            <a:r>
              <a:rPr lang="en-US" dirty="0"/>
              <a:t>, OLAP/</a:t>
            </a:r>
            <a:r>
              <a:rPr lang="en-US" dirty="0" err="1"/>
              <a:t>분석</a:t>
            </a:r>
            <a:r>
              <a:rPr lang="en-US" dirty="0"/>
              <a:t>, </a:t>
            </a:r>
            <a:r>
              <a:rPr lang="en-US" dirty="0" err="1"/>
              <a:t>데이터마이닝</a:t>
            </a:r>
            <a:r>
              <a:rPr lang="en-US" dirty="0"/>
              <a:t> 및 </a:t>
            </a:r>
            <a:r>
              <a:rPr lang="en-US" dirty="0" err="1"/>
              <a:t>예측</a:t>
            </a:r>
            <a:r>
              <a:rPr lang="en-US" dirty="0"/>
              <a:t> </a:t>
            </a:r>
            <a:r>
              <a:rPr lang="en-US" dirty="0" err="1"/>
              <a:t>분석</a:t>
            </a:r>
            <a:r>
              <a:rPr lang="en-US" dirty="0"/>
              <a:t> </a:t>
            </a:r>
            <a:r>
              <a:rPr lang="en-US" dirty="0" err="1"/>
              <a:t>기술을</a:t>
            </a:r>
            <a:r>
              <a:rPr lang="en-US" dirty="0"/>
              <a:t> </a:t>
            </a:r>
            <a:r>
              <a:rPr lang="en-US" dirty="0" err="1"/>
              <a:t>이용하여</a:t>
            </a:r>
            <a:r>
              <a:rPr lang="en-US" dirty="0"/>
              <a:t> </a:t>
            </a:r>
            <a:r>
              <a:rPr lang="en-US" dirty="0" err="1"/>
              <a:t>내부</a:t>
            </a:r>
            <a:r>
              <a:rPr lang="en-US" dirty="0"/>
              <a:t> </a:t>
            </a:r>
            <a:r>
              <a:rPr lang="en-US" dirty="0" err="1"/>
              <a:t>데이터와</a:t>
            </a:r>
            <a:r>
              <a:rPr lang="en-US" dirty="0"/>
              <a:t> </a:t>
            </a:r>
            <a:r>
              <a:rPr lang="en-US" dirty="0" err="1"/>
              <a:t>외부</a:t>
            </a:r>
            <a:r>
              <a:rPr lang="en-US" dirty="0"/>
              <a:t> </a:t>
            </a:r>
            <a:r>
              <a:rPr lang="en-US" dirty="0" err="1"/>
              <a:t>데이터를</a:t>
            </a:r>
            <a:r>
              <a:rPr lang="en-US" dirty="0"/>
              <a:t> </a:t>
            </a:r>
            <a:r>
              <a:rPr lang="en-US" dirty="0" err="1"/>
              <a:t>결합하여</a:t>
            </a:r>
            <a:r>
              <a:rPr lang="en-US" dirty="0"/>
              <a:t> </a:t>
            </a:r>
            <a:r>
              <a:rPr lang="en-US" dirty="0" err="1"/>
              <a:t>운영</a:t>
            </a:r>
            <a:r>
              <a:rPr lang="en-US" dirty="0"/>
              <a:t> 및 </a:t>
            </a:r>
            <a:r>
              <a:rPr lang="en-US" dirty="0" err="1"/>
              <a:t>전략적</a:t>
            </a:r>
            <a:r>
              <a:rPr lang="en-US" dirty="0"/>
              <a:t> </a:t>
            </a:r>
            <a:r>
              <a:rPr lang="en-US" dirty="0" err="1"/>
              <a:t>의사</a:t>
            </a:r>
            <a:r>
              <a:rPr lang="en-US" dirty="0"/>
              <a:t> </a:t>
            </a:r>
            <a:r>
              <a:rPr lang="en-US" dirty="0" err="1"/>
              <a:t>결정을</a:t>
            </a:r>
            <a:r>
              <a:rPr lang="en-US" dirty="0"/>
              <a:t> </a:t>
            </a:r>
            <a:r>
              <a:rPr lang="en-US" dirty="0" err="1"/>
              <a:t>내립니다</a:t>
            </a:r>
            <a:r>
              <a:rPr lang="en-US" dirty="0"/>
              <a:t>. Operational </a:t>
            </a:r>
            <a:r>
              <a:rPr lang="en-US" dirty="0" err="1"/>
              <a:t>decisions은</a:t>
            </a:r>
            <a:r>
              <a:rPr lang="en-US" dirty="0"/>
              <a:t> </a:t>
            </a:r>
            <a:r>
              <a:rPr lang="en-US" dirty="0" err="1"/>
              <a:t>제품</a:t>
            </a:r>
            <a:r>
              <a:rPr lang="en-US" dirty="0"/>
              <a:t> positioning 및 </a:t>
            </a:r>
            <a:r>
              <a:rPr lang="en-US" dirty="0" err="1"/>
              <a:t>가격</a:t>
            </a:r>
            <a:r>
              <a:rPr lang="en-US" dirty="0"/>
              <a:t> </a:t>
            </a:r>
            <a:r>
              <a:rPr lang="en-US" dirty="0" err="1"/>
              <a:t>결정이</a:t>
            </a:r>
            <a:r>
              <a:rPr lang="en-US" dirty="0"/>
              <a:t> 될 수 </a:t>
            </a:r>
            <a:r>
              <a:rPr lang="en-US" dirty="0" err="1"/>
              <a:t>있으며</a:t>
            </a:r>
            <a:r>
              <a:rPr lang="en-US" dirty="0"/>
              <a:t>, strategic </a:t>
            </a:r>
            <a:r>
              <a:rPr lang="en-US" dirty="0" err="1"/>
              <a:t>decisions은</a:t>
            </a:r>
            <a:r>
              <a:rPr lang="en-US" dirty="0"/>
              <a:t> </a:t>
            </a:r>
            <a:r>
              <a:rPr lang="en-US" dirty="0" err="1"/>
              <a:t>궁극적인</a:t>
            </a:r>
            <a:r>
              <a:rPr lang="en-US" dirty="0"/>
              <a:t> </a:t>
            </a:r>
            <a:r>
              <a:rPr lang="en-US" dirty="0" err="1"/>
              <a:t>목표</a:t>
            </a:r>
            <a:r>
              <a:rPr lang="en-US" dirty="0"/>
              <a:t>, </a:t>
            </a:r>
            <a:r>
              <a:rPr lang="en-US" dirty="0" err="1"/>
              <a:t>최우선</a:t>
            </a:r>
            <a:r>
              <a:rPr lang="en-US" dirty="0"/>
              <a:t> </a:t>
            </a:r>
            <a:r>
              <a:rPr lang="en-US" dirty="0" err="1"/>
              <a:t>순위</a:t>
            </a:r>
            <a:r>
              <a:rPr lang="en-US" dirty="0"/>
              <a:t> 및 </a:t>
            </a:r>
            <a:r>
              <a:rPr lang="en-US" dirty="0" err="1"/>
              <a:t>개발</a:t>
            </a:r>
            <a:r>
              <a:rPr lang="en-US" dirty="0"/>
              <a:t> </a:t>
            </a:r>
            <a:r>
              <a:rPr lang="en-US" dirty="0" err="1"/>
              <a:t>방향을</a:t>
            </a:r>
            <a:r>
              <a:rPr lang="en-US" dirty="0"/>
              <a:t> </a:t>
            </a:r>
            <a:r>
              <a:rPr lang="en-US" dirty="0" err="1"/>
              <a:t>의미합니다</a:t>
            </a:r>
            <a:r>
              <a:rPr lang="en-US" dirty="0"/>
              <a:t>.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5" name="Google Shape;16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13f690dc_2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dirty="0" err="1">
                <a:solidFill>
                  <a:srgbClr val="202124"/>
                </a:solidFill>
                <a:highlight>
                  <a:srgbClr val="F8F9FA"/>
                </a:highlight>
              </a:rPr>
              <a:t>BI의</a:t>
            </a:r>
            <a:r>
              <a:rPr lang="en-US" sz="1800" dirty="0">
                <a:solidFill>
                  <a:srgbClr val="202124"/>
                </a:solidFill>
                <a:highlight>
                  <a:srgbClr val="F8F9FA"/>
                </a:highlight>
              </a:rPr>
              <a:t> </a:t>
            </a:r>
            <a:r>
              <a:rPr lang="en-US" sz="1800" dirty="0" err="1">
                <a:solidFill>
                  <a:srgbClr val="202124"/>
                </a:solidFill>
                <a:highlight>
                  <a:srgbClr val="F8F9FA"/>
                </a:highlight>
              </a:rPr>
              <a:t>사용</a:t>
            </a:r>
            <a:r>
              <a:rPr lang="en-US" sz="1800" dirty="0">
                <a:solidFill>
                  <a:srgbClr val="202124"/>
                </a:solidFill>
                <a:highlight>
                  <a:srgbClr val="F8F9FA"/>
                </a:highlight>
              </a:rPr>
              <a:t> </a:t>
            </a:r>
            <a:r>
              <a:rPr lang="en-US" sz="1800" dirty="0" err="1">
                <a:solidFill>
                  <a:srgbClr val="202124"/>
                </a:solidFill>
                <a:highlight>
                  <a:srgbClr val="F8F9FA"/>
                </a:highlight>
              </a:rPr>
              <a:t>실례</a:t>
            </a:r>
            <a:endParaRPr sz="1800" dirty="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>
                <a:solidFill>
                  <a:srgbClr val="202124"/>
                </a:solidFill>
                <a:highlight>
                  <a:srgbClr val="F8F9FA"/>
                </a:highlight>
              </a:rPr>
              <a:t>1. </a:t>
            </a:r>
            <a:r>
              <a:rPr lang="en-US" sz="1400" dirty="0" err="1">
                <a:solidFill>
                  <a:srgbClr val="202124"/>
                </a:solidFill>
                <a:highlight>
                  <a:srgbClr val="F8F9FA"/>
                </a:highlight>
              </a:rPr>
              <a:t>hellofresh</a:t>
            </a:r>
            <a:endParaRPr sz="1400" dirty="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 err="1">
                <a:solidFill>
                  <a:srgbClr val="333333"/>
                </a:solidFill>
              </a:rPr>
              <a:t>문제</a:t>
            </a:r>
            <a:r>
              <a:rPr lang="en-US" sz="1200" b="1" dirty="0">
                <a:solidFill>
                  <a:srgbClr val="333333"/>
                </a:solidFill>
              </a:rPr>
              <a:t>: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디지털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마케팅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보고가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시간이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많이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걸리고</a:t>
            </a:r>
            <a:r>
              <a:rPr lang="en-US" sz="1200" dirty="0">
                <a:solidFill>
                  <a:srgbClr val="333333"/>
                </a:solidFill>
              </a:rPr>
              <a:t>, </a:t>
            </a:r>
            <a:r>
              <a:rPr lang="en-US" sz="1200" dirty="0" err="1">
                <a:solidFill>
                  <a:srgbClr val="333333"/>
                </a:solidFill>
              </a:rPr>
              <a:t>수작업이었으며</a:t>
            </a:r>
            <a:r>
              <a:rPr lang="en-US" sz="1200" dirty="0">
                <a:solidFill>
                  <a:srgbClr val="333333"/>
                </a:solidFill>
              </a:rPr>
              <a:t>, </a:t>
            </a:r>
            <a:r>
              <a:rPr lang="en-US" sz="1200" dirty="0" err="1">
                <a:solidFill>
                  <a:srgbClr val="333333"/>
                </a:solidFill>
              </a:rPr>
              <a:t>비효율적이었습니다</a:t>
            </a:r>
            <a:r>
              <a:rPr lang="en-US" sz="1200" dirty="0">
                <a:solidFill>
                  <a:srgbClr val="333333"/>
                </a:solidFill>
              </a:rPr>
              <a:t>.</a:t>
            </a:r>
            <a:endParaRPr sz="1200" dirty="0">
              <a:solidFill>
                <a:srgbClr val="333333"/>
              </a:solidFill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b="1" dirty="0" err="1">
                <a:solidFill>
                  <a:srgbClr val="333333"/>
                </a:solidFill>
              </a:rPr>
              <a:t>솔루션</a:t>
            </a:r>
            <a:r>
              <a:rPr lang="en-US" sz="1200" b="1" dirty="0">
                <a:solidFill>
                  <a:srgbClr val="333333"/>
                </a:solidFill>
              </a:rPr>
              <a:t>: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밀 </a:t>
            </a:r>
            <a:r>
              <a:rPr lang="en-US" sz="1200" dirty="0" err="1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키트</a:t>
            </a:r>
            <a:r>
              <a:rPr lang="en-US" sz="1200" dirty="0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sz="1200" dirty="0" err="1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간편</a:t>
            </a:r>
            <a:r>
              <a:rPr lang="en-US" sz="1200" dirty="0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dirty="0" err="1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요리</a:t>
            </a:r>
            <a:r>
              <a:rPr lang="en-US" sz="1200" dirty="0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dirty="0" err="1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세트</a:t>
            </a:r>
            <a:r>
              <a:rPr lang="en-US" sz="1200" dirty="0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</a:t>
            </a:r>
            <a:r>
              <a:rPr lang="en-US" sz="1200" dirty="0" err="1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회사인</a:t>
            </a:r>
            <a:r>
              <a:rPr lang="en-US" sz="1200" dirty="0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200" dirty="0" err="1">
                <a:solidFill>
                  <a:srgbClr val="FF6D0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HelloFresh는</a:t>
            </a:r>
            <a:r>
              <a:rPr lang="en-US" sz="1200" dirty="0">
                <a:solidFill>
                  <a:srgbClr val="333333"/>
                </a:solidFill>
              </a:rPr>
              <a:t>, </a:t>
            </a:r>
            <a:r>
              <a:rPr lang="en-US" sz="1200" dirty="0" err="1">
                <a:solidFill>
                  <a:srgbClr val="333333"/>
                </a:solidFill>
              </a:rPr>
              <a:t>중앙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집중식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비즈니스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인텔리전스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솔루션을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통해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보고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프로세스를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자동화하여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마케팅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분석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팀의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작업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시간을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하루에</a:t>
            </a:r>
            <a:r>
              <a:rPr lang="en-US" sz="1200" dirty="0">
                <a:solidFill>
                  <a:srgbClr val="333333"/>
                </a:solidFill>
              </a:rPr>
              <a:t> 10~20시간씩 </a:t>
            </a:r>
            <a:r>
              <a:rPr lang="en-US" sz="1200" dirty="0" err="1">
                <a:solidFill>
                  <a:srgbClr val="333333"/>
                </a:solidFill>
              </a:rPr>
              <a:t>절약했습니다</a:t>
            </a:r>
            <a:r>
              <a:rPr lang="en-US" sz="1200" dirty="0">
                <a:solidFill>
                  <a:srgbClr val="333333"/>
                </a:solidFill>
              </a:rPr>
              <a:t>. </a:t>
            </a:r>
            <a:r>
              <a:rPr lang="en-US" sz="1200" dirty="0" err="1">
                <a:solidFill>
                  <a:srgbClr val="333333"/>
                </a:solidFill>
              </a:rPr>
              <a:t>이로써</a:t>
            </a:r>
            <a:r>
              <a:rPr lang="en-US" sz="1200" dirty="0">
                <a:solidFill>
                  <a:srgbClr val="333333"/>
                </a:solidFill>
              </a:rPr>
              <a:t> 더 큰 </a:t>
            </a:r>
            <a:r>
              <a:rPr lang="en-US" sz="1200" dirty="0" err="1">
                <a:solidFill>
                  <a:srgbClr val="333333"/>
                </a:solidFill>
              </a:rPr>
              <a:t>규모의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마케팅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팀이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지역별로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개별화된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디지털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마케팅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캠페인을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기획할</a:t>
            </a:r>
            <a:r>
              <a:rPr lang="en-US" sz="1200" dirty="0">
                <a:solidFill>
                  <a:srgbClr val="333333"/>
                </a:solidFill>
              </a:rPr>
              <a:t> 수 </a:t>
            </a:r>
            <a:r>
              <a:rPr lang="en-US" sz="1200" dirty="0" err="1">
                <a:solidFill>
                  <a:srgbClr val="333333"/>
                </a:solidFill>
              </a:rPr>
              <a:t>있는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역량도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갖게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되었습니다</a:t>
            </a:r>
            <a:r>
              <a:rPr lang="en-US" sz="1200" dirty="0">
                <a:solidFill>
                  <a:srgbClr val="333333"/>
                </a:solidFill>
              </a:rPr>
              <a:t>.</a:t>
            </a:r>
            <a:endParaRPr sz="1200" dirty="0">
              <a:solidFill>
                <a:srgbClr val="333333"/>
              </a:solidFill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rgbClr val="333333"/>
              </a:solidFill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 dirty="0">
                <a:solidFill>
                  <a:srgbClr val="333333"/>
                </a:solidFill>
              </a:rPr>
              <a:t>2. </a:t>
            </a:r>
            <a:r>
              <a:rPr lang="en-US" sz="1200" dirty="0" err="1">
                <a:solidFill>
                  <a:srgbClr val="333333"/>
                </a:solidFill>
              </a:rPr>
              <a:t>코카콜라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바틀링</a:t>
            </a:r>
            <a:r>
              <a:rPr lang="en-US" sz="1200" dirty="0">
                <a:solidFill>
                  <a:srgbClr val="333333"/>
                </a:solidFill>
              </a:rPr>
              <a:t> </a:t>
            </a:r>
            <a:r>
              <a:rPr lang="en-US" sz="1200" dirty="0" err="1">
                <a:solidFill>
                  <a:srgbClr val="333333"/>
                </a:solidFill>
              </a:rPr>
              <a:t>컴퍼니</a:t>
            </a:r>
            <a:endParaRPr sz="1200" dirty="0">
              <a:solidFill>
                <a:srgbClr val="333333"/>
              </a:solidFill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 err="1">
                <a:solidFill>
                  <a:schemeClr val="dk1"/>
                </a:solidFill>
              </a:rPr>
              <a:t>문제</a:t>
            </a:r>
            <a:r>
              <a:rPr lang="en-US" b="1" dirty="0">
                <a:solidFill>
                  <a:schemeClr val="dk1"/>
                </a:solidFill>
              </a:rPr>
              <a:t>: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수동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보고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프로세스로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인해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실시간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판매</a:t>
            </a:r>
            <a:r>
              <a:rPr lang="en-US" dirty="0">
                <a:solidFill>
                  <a:schemeClr val="dk1"/>
                </a:solidFill>
              </a:rPr>
              <a:t> 및 </a:t>
            </a:r>
            <a:r>
              <a:rPr lang="en-US" dirty="0" err="1">
                <a:solidFill>
                  <a:schemeClr val="dk1"/>
                </a:solidFill>
              </a:rPr>
              <a:t>운영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데이터에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대한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액세스가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제한되었습니다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marR="3810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dirty="0" err="1">
                <a:solidFill>
                  <a:schemeClr val="dk1"/>
                </a:solidFill>
              </a:rPr>
              <a:t>솔루션</a:t>
            </a:r>
            <a:r>
              <a:rPr lang="en-US" b="1" dirty="0">
                <a:solidFill>
                  <a:schemeClr val="dk1"/>
                </a:solidFill>
              </a:rPr>
              <a:t>:</a:t>
            </a:r>
            <a:r>
              <a:rPr lang="en-US" dirty="0">
                <a:solidFill>
                  <a:schemeClr val="dk1"/>
                </a:solidFill>
              </a:rPr>
              <a:t>.BI </a:t>
            </a:r>
            <a:r>
              <a:rPr lang="en-US" dirty="0" err="1">
                <a:solidFill>
                  <a:schemeClr val="dk1"/>
                </a:solidFill>
              </a:rPr>
              <a:t>플랫폼을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사용하여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팀은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수작업이던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보고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프로세스를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자동화하여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연간</a:t>
            </a:r>
            <a:r>
              <a:rPr lang="en-US" dirty="0">
                <a:solidFill>
                  <a:schemeClr val="dk1"/>
                </a:solidFill>
              </a:rPr>
              <a:t> 260시간의 </a:t>
            </a:r>
            <a:r>
              <a:rPr lang="en-US" dirty="0" err="1">
                <a:solidFill>
                  <a:schemeClr val="dk1"/>
                </a:solidFill>
              </a:rPr>
              <a:t>작업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dirty="0" err="1">
                <a:solidFill>
                  <a:schemeClr val="dk1"/>
                </a:solidFill>
              </a:rPr>
              <a:t>시간</a:t>
            </a:r>
            <a:r>
              <a:rPr lang="en-US" dirty="0">
                <a:solidFill>
                  <a:schemeClr val="dk1"/>
                </a:solidFill>
              </a:rPr>
              <a:t>(</a:t>
            </a:r>
            <a:r>
              <a:rPr lang="en-US" dirty="0" err="1">
                <a:solidFill>
                  <a:schemeClr val="dk1"/>
                </a:solidFill>
              </a:rPr>
              <a:t>주당</a:t>
            </a:r>
            <a:r>
              <a:rPr lang="en-US" dirty="0">
                <a:solidFill>
                  <a:schemeClr val="dk1"/>
                </a:solidFill>
              </a:rPr>
              <a:t> 40시간으로 6주 </a:t>
            </a:r>
            <a:r>
              <a:rPr lang="en-US" dirty="0" err="1">
                <a:solidFill>
                  <a:schemeClr val="dk1"/>
                </a:solidFill>
              </a:rPr>
              <a:t>이상</a:t>
            </a:r>
            <a:r>
              <a:rPr lang="en-US" dirty="0">
                <a:solidFill>
                  <a:schemeClr val="dk1"/>
                </a:solidFill>
              </a:rPr>
              <a:t>)을 </a:t>
            </a:r>
            <a:r>
              <a:rPr lang="en-US" dirty="0" err="1">
                <a:solidFill>
                  <a:schemeClr val="dk1"/>
                </a:solidFill>
              </a:rPr>
              <a:t>절약했습니다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sz="1200" dirty="0">
              <a:solidFill>
                <a:srgbClr val="333333"/>
              </a:solidFill>
            </a:endParaRPr>
          </a:p>
        </p:txBody>
      </p:sp>
      <p:sp>
        <p:nvSpPr>
          <p:cNvPr id="177" name="Google Shape;177;g7a13f690dc_2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-KNOWHOW/AI-Cost-Management-and-Prediction-Platform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m.hani.co.kr/arti/economy/startup/950421.html#cb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A54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-2" y="0"/>
            <a:ext cx="5588523" cy="3392488"/>
            <a:chOff x="-1" y="0"/>
            <a:chExt cx="878682" cy="533400"/>
          </a:xfrm>
        </p:grpSpPr>
        <p:sp>
          <p:nvSpPr>
            <p:cNvPr id="85" name="Google Shape;85;p13"/>
            <p:cNvSpPr/>
            <p:nvPr/>
          </p:nvSpPr>
          <p:spPr>
            <a:xfrm>
              <a:off x="-1" y="0"/>
              <a:ext cx="533400" cy="533400"/>
            </a:xfrm>
            <a:prstGeom prst="rtTriangle">
              <a:avLst/>
            </a:prstGeom>
            <a:solidFill>
              <a:schemeClr val="dk1">
                <a:alpha val="3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6" name="Google Shape;86;p13"/>
            <p:cNvSpPr/>
            <p:nvPr/>
          </p:nvSpPr>
          <p:spPr>
            <a:xfrm flipH="1">
              <a:off x="87154" y="0"/>
              <a:ext cx="657223" cy="533400"/>
            </a:xfrm>
            <a:prstGeom prst="parallelogram">
              <a:avLst>
                <a:gd name="adj" fmla="val 98661"/>
              </a:avLst>
            </a:prstGeom>
            <a:solidFill>
              <a:schemeClr val="dk1">
                <a:alpha val="3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 flipH="1">
              <a:off x="315754" y="0"/>
              <a:ext cx="562927" cy="533400"/>
            </a:xfrm>
            <a:prstGeom prst="parallelogram">
              <a:avLst>
                <a:gd name="adj" fmla="val 98661"/>
              </a:avLst>
            </a:prstGeom>
            <a:solidFill>
              <a:schemeClr val="dk1">
                <a:alpha val="3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88" name="Google Shape;88;p13"/>
          <p:cNvSpPr/>
          <p:nvPr/>
        </p:nvSpPr>
        <p:spPr>
          <a:xfrm>
            <a:off x="0" y="3429000"/>
            <a:ext cx="12192000" cy="378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en-US" sz="4000" b="1" i="1" u="none" strike="noStrike" cap="none" dirty="0">
                <a:solidFill>
                  <a:srgbClr val="4A86E8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700" b="0" i="0" u="none" strike="noStrike" cap="none" dirty="0">
              <a:solidFill>
                <a:srgbClr val="4A86E8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63500" marR="635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소프트웨어학과</a:t>
            </a:r>
            <a:r>
              <a:rPr lang="en-US" sz="1100" b="0" i="0" u="none" strike="noStrike" cap="none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2016726012 </a:t>
            </a:r>
            <a:r>
              <a:rPr lang="en-US" sz="1100" b="0" i="0" u="none" strike="noStrike" cap="none" dirty="0" err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이재원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3500" marR="635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소프트웨어학과</a:t>
            </a:r>
            <a:r>
              <a:rPr lang="en-US" sz="1100" b="0" i="0" u="none" strike="noStrike" cap="none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2016726027 </a:t>
            </a:r>
            <a:r>
              <a:rPr lang="en-US" sz="1100" b="0" i="0" u="none" strike="noStrike" cap="none" dirty="0" err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박영훈</a:t>
            </a:r>
            <a:r>
              <a:rPr lang="en-US" sz="1100" b="0" i="0" u="none" strike="noStrike" cap="none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100" b="0" i="0" u="none" strike="noStrike" cap="none" dirty="0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63500" marR="635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소프트웨어학과</a:t>
            </a:r>
            <a:r>
              <a:rPr lang="en-US" sz="1100" b="0" i="0" u="none" strike="noStrike" cap="none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2016726060 </a:t>
            </a:r>
            <a:r>
              <a:rPr lang="en-US" sz="1100" b="0" i="0" u="none" strike="noStrike" cap="none" dirty="0" err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조우현</a:t>
            </a:r>
            <a:endParaRPr sz="1100" b="0" i="0" u="none" strike="noStrike" cap="none" dirty="0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63500" marR="635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소프트웨어학과</a:t>
            </a:r>
            <a:r>
              <a:rPr lang="en-US" sz="1100" b="0" i="0" u="none" strike="noStrike" cap="none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2017203077 </a:t>
            </a:r>
            <a:r>
              <a:rPr lang="en-US" sz="1100" b="0" i="0" u="none" strike="noStrike" cap="none" dirty="0" err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김병주</a:t>
            </a:r>
            <a:endParaRPr sz="1100" b="0" i="0" u="none" strike="noStrike" cap="none" dirty="0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63500" marR="635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0" i="0" u="none" strike="noStrike" cap="none" dirty="0" err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소프트웨어학과</a:t>
            </a:r>
            <a:r>
              <a:rPr lang="en-US" sz="1100" b="0" i="0" u="none" strike="noStrike" cap="none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2016726010 </a:t>
            </a:r>
            <a:r>
              <a:rPr lang="en-US" sz="1100" b="0" i="0" u="none" strike="noStrike" cap="none" dirty="0" err="1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이현준</a:t>
            </a:r>
            <a:r>
              <a:rPr lang="en-US" sz="1100" b="0" i="0" u="none" strike="noStrike" cap="none" dirty="0">
                <a:solidFill>
                  <a:srgbClr val="666666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100" b="0" i="0" u="none" strike="noStrike" cap="none" dirty="0">
              <a:solidFill>
                <a:srgbClr val="666666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3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BFBFB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" name="Google Shape;89;p13"/>
          <p:cNvSpPr/>
          <p:nvPr/>
        </p:nvSpPr>
        <p:spPr>
          <a:xfrm>
            <a:off x="-2" y="3392487"/>
            <a:ext cx="12192000" cy="12139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97650" y="1342238"/>
            <a:ext cx="11996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000" b="1" i="0" u="none" strike="noStrike" cap="none">
                <a:solidFill>
                  <a:srgbClr val="D5DBE5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원가(손익/예산) 관리 및 예측 플랫폼</a:t>
            </a:r>
            <a:endParaRPr sz="4000" b="1" i="1" u="none" strike="noStrike" cap="none">
              <a:solidFill>
                <a:srgbClr val="D5DBE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22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22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2"/>
          <p:cNvSpPr/>
          <p:nvPr/>
        </p:nvSpPr>
        <p:spPr>
          <a:xfrm>
            <a:off x="76200" y="685800"/>
            <a:ext cx="5598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FF6600"/>
                </a:solidFill>
                <a:latin typeface="Nanum Gothic"/>
                <a:ea typeface="Nanum Gothic"/>
                <a:cs typeface="Nanum Gothic"/>
                <a:sym typeface="Nanum Gothic"/>
              </a:rPr>
              <a:t>DSS ( Decision Supporting System )</a:t>
            </a:r>
            <a:endParaRPr sz="2400" b="0" i="0" u="none" strike="noStrike" cap="none">
              <a:solidFill>
                <a:srgbClr val="FF68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2400" b="0" i="0" u="none" strike="noStrike" cap="none">
              <a:solidFill>
                <a:srgbClr val="FF68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6313" y="1439813"/>
            <a:ext cx="6219374" cy="458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23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8" name="Google Shape;208;p23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76200" y="685800"/>
            <a:ext cx="2770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FF6600"/>
                </a:solidFill>
                <a:latin typeface="Nanum Gothic"/>
                <a:ea typeface="Nanum Gothic"/>
                <a:cs typeface="Nanum Gothic"/>
                <a:sym typeface="Nanum Gothic"/>
              </a:rPr>
              <a:t>BI와 DSS의 비교</a:t>
            </a:r>
            <a:endParaRPr sz="2400" b="0" i="0" u="none" strike="noStrike" cap="none">
              <a:solidFill>
                <a:srgbClr val="FF68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2400" b="0" i="0" u="none" strike="noStrike" cap="none">
              <a:solidFill>
                <a:srgbClr val="FF68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0" name="Google Shape;210;p23"/>
          <p:cNvCxnSpPr/>
          <p:nvPr/>
        </p:nvCxnSpPr>
        <p:spPr>
          <a:xfrm rot="10800000">
            <a:off x="1879650" y="2364300"/>
            <a:ext cx="8432700" cy="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3"/>
          <p:cNvCxnSpPr/>
          <p:nvPr/>
        </p:nvCxnSpPr>
        <p:spPr>
          <a:xfrm rot="10800000">
            <a:off x="1879650" y="3756000"/>
            <a:ext cx="8432700" cy="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3"/>
          <p:cNvCxnSpPr/>
          <p:nvPr/>
        </p:nvCxnSpPr>
        <p:spPr>
          <a:xfrm>
            <a:off x="3473775" y="1593625"/>
            <a:ext cx="18000" cy="34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7283775" y="1593625"/>
            <a:ext cx="18000" cy="34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23"/>
          <p:cNvSpPr txBox="1"/>
          <p:nvPr/>
        </p:nvSpPr>
        <p:spPr>
          <a:xfrm>
            <a:off x="5059125" y="1718975"/>
            <a:ext cx="712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Malgun Gothic"/>
                <a:ea typeface="Malgun Gothic"/>
                <a:cs typeface="Malgun Gothic"/>
                <a:sym typeface="Malgun Gothic"/>
              </a:rPr>
              <a:t>BI</a:t>
            </a:r>
            <a:endParaRPr sz="3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5" name="Google Shape;215;p23"/>
          <p:cNvSpPr txBox="1"/>
          <p:nvPr/>
        </p:nvSpPr>
        <p:spPr>
          <a:xfrm>
            <a:off x="8498656" y="1718975"/>
            <a:ext cx="96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Malgun Gothic"/>
                <a:ea typeface="Malgun Gothic"/>
                <a:cs typeface="Malgun Gothic"/>
                <a:sym typeface="Malgun Gothic"/>
              </a:rPr>
              <a:t>DSS</a:t>
            </a:r>
            <a:endParaRPr sz="3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6" name="Google Shape;216;p23"/>
          <p:cNvSpPr txBox="1"/>
          <p:nvPr/>
        </p:nvSpPr>
        <p:spPr>
          <a:xfrm>
            <a:off x="2239725" y="2709575"/>
            <a:ext cx="96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sz="3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2239725" y="4081175"/>
            <a:ext cx="96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Malgun Gothic"/>
                <a:ea typeface="Malgun Gothic"/>
                <a:cs typeface="Malgun Gothic"/>
                <a:sym typeface="Malgun Gothic"/>
              </a:rPr>
              <a:t>범위</a:t>
            </a:r>
            <a:endParaRPr sz="3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3786925" y="2856200"/>
            <a:ext cx="3344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데이터 수집, 분석 -&gt; 평가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8098475" y="2794325"/>
            <a:ext cx="1879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의사결정 지원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8479475" y="4165925"/>
            <a:ext cx="1387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구체적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4852650" y="4196800"/>
            <a:ext cx="1387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Malgun Gothic"/>
                <a:ea typeface="Malgun Gothic"/>
                <a:cs typeface="Malgun Gothic"/>
                <a:sym typeface="Malgun Gothic"/>
              </a:rPr>
              <a:t>광범위</a:t>
            </a:r>
            <a:endParaRPr sz="19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24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4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76200" y="685800"/>
            <a:ext cx="393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FF6600"/>
                </a:solidFill>
                <a:latin typeface="Nanum Gothic"/>
                <a:ea typeface="Nanum Gothic"/>
                <a:cs typeface="Nanum Gothic"/>
                <a:sym typeface="Nanum Gothic"/>
              </a:rPr>
              <a:t>선행기술의 한계점</a:t>
            </a:r>
            <a:endParaRPr sz="2400" b="0" i="0" u="none" strike="noStrike" cap="none">
              <a:solidFill>
                <a:srgbClr val="FF68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2400" b="0" i="0" u="none" strike="noStrike" cap="none">
              <a:solidFill>
                <a:srgbClr val="FF68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75" y="2156538"/>
            <a:ext cx="2886650" cy="188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6751" y="1930075"/>
            <a:ext cx="2155700" cy="234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671600" y="4486450"/>
            <a:ext cx="234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예측의 불확실성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5566175" y="1930025"/>
            <a:ext cx="533400" cy="23403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3857550" y="4486450"/>
            <a:ext cx="2564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결과의 신뢰성 감소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24"/>
          <p:cNvSpPr txBox="1"/>
          <p:nvPr/>
        </p:nvSpPr>
        <p:spPr>
          <a:xfrm>
            <a:off x="6905550" y="4486450"/>
            <a:ext cx="215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Malgun Gothic"/>
                <a:ea typeface="Malgun Gothic"/>
                <a:cs typeface="Malgun Gothic"/>
                <a:sym typeface="Malgun Gothic"/>
              </a:rPr>
              <a:t>인사이트 부족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8" name="Google Shape;23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8550" y="2449698"/>
            <a:ext cx="2963950" cy="168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4"/>
          <p:cNvSpPr txBox="1"/>
          <p:nvPr/>
        </p:nvSpPr>
        <p:spPr>
          <a:xfrm>
            <a:off x="9229075" y="4486450"/>
            <a:ext cx="2886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데이터 분석 과정의 복잡함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5275" y="2156550"/>
            <a:ext cx="2558000" cy="18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5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5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25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5"/>
          <p:cNvSpPr/>
          <p:nvPr/>
        </p:nvSpPr>
        <p:spPr>
          <a:xfrm>
            <a:off x="3154200" y="2505900"/>
            <a:ext cx="58836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latin typeface="Nanum Gothic"/>
                <a:ea typeface="Nanum Gothic"/>
                <a:cs typeface="Nanum Gothic"/>
                <a:sym typeface="Nanum Gothic"/>
              </a:rPr>
              <a:t>솔루션 제안</a:t>
            </a:r>
            <a:endParaRPr sz="45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i="0" u="none" strike="noStrike" cap="none">
                <a:solidFill>
                  <a:srgbClr val="FF6600"/>
                </a:solidFill>
                <a:latin typeface="Nanum Gothic"/>
                <a:ea typeface="Nanum Gothic"/>
                <a:cs typeface="Nanum Gothic"/>
                <a:sym typeface="Nanum Gothic"/>
              </a:rPr>
              <a:t>-</a:t>
            </a:r>
            <a:r>
              <a:rPr lang="en-US" sz="2000" b="1" i="0" u="none" strike="noStrike" cap="none">
                <a:solidFill>
                  <a:srgbClr val="FF66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원가(손익/예산) 관리 및 예측 플랫폼</a:t>
            </a:r>
            <a:endParaRPr sz="2500" b="1" i="0" u="none" strike="noStrike" cap="none">
              <a:solidFill>
                <a:srgbClr val="FF66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26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26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8168150" y="1462150"/>
            <a:ext cx="1746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highlight>
                  <a:schemeClr val="lt1"/>
                </a:highlight>
              </a:rPr>
              <a:t>Solutions</a:t>
            </a:r>
            <a:endParaRPr sz="2400" b="1" i="0" u="none" strike="noStrike" cap="none">
              <a:solidFill>
                <a:srgbClr val="FF683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750325" y="2865925"/>
            <a:ext cx="48363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AutoNum type="arabicPeriod"/>
            </a:pPr>
            <a:r>
              <a:rPr lang="en-US" sz="1700" b="1">
                <a:latin typeface="Malgun Gothic"/>
                <a:ea typeface="Malgun Gothic"/>
                <a:cs typeface="Malgun Gothic"/>
                <a:sym typeface="Malgun Gothic"/>
              </a:rPr>
              <a:t>매출액에 대한 예측의 불확실성</a:t>
            </a:r>
            <a:endParaRPr sz="17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AutoNum type="arabicPeriod"/>
            </a:pPr>
            <a:r>
              <a:rPr lang="en-US" sz="1700" b="1">
                <a:latin typeface="Malgun Gothic"/>
                <a:ea typeface="Malgun Gothic"/>
                <a:cs typeface="Malgun Gothic"/>
                <a:sym typeface="Malgun Gothic"/>
              </a:rPr>
              <a:t>원가 요소들에 변화를 적용시켰을 때, 예측 결과를 확인할 수 있는 분석 시스템 부족</a:t>
            </a:r>
            <a:endParaRPr sz="17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Font typeface="Malgun Gothic"/>
              <a:buAutoNum type="arabicPeriod"/>
            </a:pPr>
            <a:r>
              <a:rPr lang="en-US" sz="1700" b="1">
                <a:latin typeface="Malgun Gothic"/>
                <a:ea typeface="Malgun Gothic"/>
                <a:cs typeface="Malgun Gothic"/>
                <a:sym typeface="Malgun Gothic"/>
              </a:rPr>
              <a:t>예측 결과에 대한 신뢰성 및 </a:t>
            </a:r>
            <a:r>
              <a:rPr lang="en-US" sz="17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인사이트</a:t>
            </a:r>
            <a:r>
              <a:rPr lang="en-US" sz="1700" b="1">
                <a:latin typeface="Malgun Gothic"/>
                <a:ea typeface="Malgun Gothic"/>
                <a:cs typeface="Malgun Gothic"/>
                <a:sym typeface="Malgun Gothic"/>
              </a:rPr>
              <a:t> 부족</a:t>
            </a:r>
            <a:endParaRPr sz="17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2377675" y="1462150"/>
            <a:ext cx="1746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highlight>
                  <a:schemeClr val="lt1"/>
                </a:highlight>
              </a:rPr>
              <a:t>Problem</a:t>
            </a:r>
            <a:endParaRPr sz="2400" b="1" i="0" u="none" strike="noStrike" cap="none">
              <a:solidFill>
                <a:srgbClr val="FF683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5748200" y="3537150"/>
            <a:ext cx="388200" cy="59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6"/>
          <p:cNvSpPr txBox="1"/>
          <p:nvPr/>
        </p:nvSpPr>
        <p:spPr>
          <a:xfrm>
            <a:off x="6466775" y="2638750"/>
            <a:ext cx="49749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AutoNum type="arabicPeriod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매출액 예측에서 예측값, 예측 범위, 불확실도(UnCertainty)까지 반영하여 향후 매출액 예측.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AutoNum type="arabicPeriod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원가 요소의 변동(%)을 주어 분석-&gt;향후 예측이 얼마나 달라지는 지 시뮬레이션으로 확인.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AutoNum type="arabicPeriod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머신러닝/딥러닝 모델의 예측 결과에 대한 해석/신뢰성 확보를 위한 모델 해석 기능 도입.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2" name="Google Shape;272;p27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27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0" y="533400"/>
            <a:ext cx="318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solidFill>
                  <a:schemeClr val="dk1"/>
                </a:solidFill>
                <a:highlight>
                  <a:schemeClr val="lt1"/>
                </a:highlight>
              </a:rPr>
              <a:t>Solution 1. 매출액 예측</a:t>
            </a:r>
            <a:endParaRPr sz="2100" b="1" i="0" u="none" strike="noStrike" cap="none">
              <a:solidFill>
                <a:srgbClr val="FF683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5" name="Google Shape;2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450" y="2155728"/>
            <a:ext cx="5535599" cy="36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7"/>
          <p:cNvSpPr txBox="1"/>
          <p:nvPr/>
        </p:nvSpPr>
        <p:spPr>
          <a:xfrm>
            <a:off x="1588425" y="5937550"/>
            <a:ext cx="972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매출액 예측에서 구간추청/점추정 알고리즘을 활용하여 예측값, 예측 범위, 불확실도(UnCertainty)까지 반영하여 향후 1~3개월의 매출액 예측.</a:t>
            </a:r>
            <a:endParaRPr sz="15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7246175" y="2550500"/>
            <a:ext cx="4391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구간 추정 - Bayesian Neural Network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7246175" y="3429900"/>
            <a:ext cx="423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점 추정   -  LSTM, ARIMA, Prophet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7537350" y="1750788"/>
            <a:ext cx="245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“Algorithms”</a:t>
            </a:r>
            <a:endParaRPr sz="18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1627050" y="1495650"/>
            <a:ext cx="467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“Prediction Point &amp; Range”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8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28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0" y="533400"/>
            <a:ext cx="4528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solidFill>
                  <a:schemeClr val="dk1"/>
                </a:solidFill>
                <a:highlight>
                  <a:schemeClr val="lt1"/>
                </a:highlight>
              </a:rPr>
              <a:t>Solution 2. 원가 손익 시뮬레이션</a:t>
            </a:r>
            <a:endParaRPr sz="2100" b="1" i="0" u="none" strike="noStrike" cap="none">
              <a:solidFill>
                <a:srgbClr val="FF683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1" name="Google Shape;2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75" y="1974699"/>
            <a:ext cx="6205374" cy="39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8"/>
          <p:cNvSpPr/>
          <p:nvPr/>
        </p:nvSpPr>
        <p:spPr>
          <a:xfrm>
            <a:off x="8394575" y="2175613"/>
            <a:ext cx="1536600" cy="41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2.50%</a:t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8394575" y="2840425"/>
            <a:ext cx="1536600" cy="41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-1.50%</a:t>
            </a:r>
            <a:endParaRPr/>
          </a:p>
        </p:txBody>
      </p:sp>
      <p:sp>
        <p:nvSpPr>
          <p:cNvPr id="294" name="Google Shape;294;p28"/>
          <p:cNvSpPr txBox="1"/>
          <p:nvPr/>
        </p:nvSpPr>
        <p:spPr>
          <a:xfrm>
            <a:off x="7262375" y="2840425"/>
            <a:ext cx="94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고정비 :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28"/>
          <p:cNvSpPr txBox="1"/>
          <p:nvPr/>
        </p:nvSpPr>
        <p:spPr>
          <a:xfrm>
            <a:off x="7266363" y="2185063"/>
            <a:ext cx="94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변동비 :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28"/>
          <p:cNvSpPr/>
          <p:nvPr/>
        </p:nvSpPr>
        <p:spPr>
          <a:xfrm>
            <a:off x="8770775" y="3687925"/>
            <a:ext cx="784200" cy="5334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분석</a:t>
            </a:r>
            <a:endParaRPr b="1"/>
          </a:p>
        </p:txBody>
      </p:sp>
      <p:sp>
        <p:nvSpPr>
          <p:cNvPr id="297" name="Google Shape;297;p28"/>
          <p:cNvSpPr/>
          <p:nvPr/>
        </p:nvSpPr>
        <p:spPr>
          <a:xfrm>
            <a:off x="10113475" y="2185075"/>
            <a:ext cx="189600" cy="354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10117475" y="2794550"/>
            <a:ext cx="194100" cy="400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7288575" y="4884475"/>
            <a:ext cx="1277700" cy="2751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8"/>
          <p:cNvSpPr txBox="1"/>
          <p:nvPr/>
        </p:nvSpPr>
        <p:spPr>
          <a:xfrm>
            <a:off x="1588425" y="6115475"/>
            <a:ext cx="9992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원가 요소의 변동(%)을 주어 분석-&gt;향후 예측(값 &amp; 구간)이 얼마나 달라지는 지 시뮬레이션으로 확인.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8770775" y="4794925"/>
            <a:ext cx="784200" cy="5334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결과</a:t>
            </a:r>
            <a:endParaRPr b="1"/>
          </a:p>
        </p:txBody>
      </p:sp>
      <p:cxnSp>
        <p:nvCxnSpPr>
          <p:cNvPr id="302" name="Google Shape;302;p28"/>
          <p:cNvCxnSpPr>
            <a:stCxn id="296" idx="2"/>
            <a:endCxn id="301" idx="0"/>
          </p:cNvCxnSpPr>
          <p:nvPr/>
        </p:nvCxnSpPr>
        <p:spPr>
          <a:xfrm>
            <a:off x="9162875" y="4221325"/>
            <a:ext cx="0" cy="57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3" name="Google Shape;303;p28"/>
          <p:cNvSpPr txBox="1"/>
          <p:nvPr/>
        </p:nvSpPr>
        <p:spPr>
          <a:xfrm>
            <a:off x="2282450" y="1482100"/>
            <a:ext cx="339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algun Gothic"/>
                <a:ea typeface="Malgun Gothic"/>
                <a:cs typeface="Malgun Gothic"/>
                <a:sym typeface="Malgun Gothic"/>
              </a:rPr>
              <a:t>“Simulation”</a:t>
            </a:r>
            <a:endParaRPr sz="1800" b="0" i="0" u="none" strike="noStrike" cap="none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10853100" y="4997925"/>
            <a:ext cx="119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9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p29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3" name="Google Shape;313;p29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29"/>
          <p:cNvSpPr/>
          <p:nvPr/>
        </p:nvSpPr>
        <p:spPr>
          <a:xfrm>
            <a:off x="0" y="533400"/>
            <a:ext cx="5879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solidFill>
                  <a:schemeClr val="dk1"/>
                </a:solidFill>
                <a:highlight>
                  <a:schemeClr val="lt1"/>
                </a:highlight>
              </a:rPr>
              <a:t>Solution 3. 예측 신뢰도 확보 - Explainable AI </a:t>
            </a:r>
            <a:endParaRPr sz="2900" b="1" i="0" u="none" strike="noStrike" cap="none">
              <a:solidFill>
                <a:srgbClr val="FF683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29"/>
          <p:cNvSpPr/>
          <p:nvPr/>
        </p:nvSpPr>
        <p:spPr>
          <a:xfrm>
            <a:off x="1952625" y="3201150"/>
            <a:ext cx="2189700" cy="1716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Model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1588425" y="5719950"/>
            <a:ext cx="9722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구축한 모델에 대해 </a:t>
            </a:r>
            <a:r>
              <a:rPr lang="en-US" sz="16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Explainer</a:t>
            </a: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 추가 -&gt; 전체적 &amp; 부분적으로 모델이 왜 그렇게 예측했는지 설명 가능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( 2부분-&gt;Global explanations/ local </a:t>
            </a:r>
            <a:r>
              <a:rPr 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explanations</a:t>
            </a: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6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29"/>
          <p:cNvSpPr/>
          <p:nvPr/>
        </p:nvSpPr>
        <p:spPr>
          <a:xfrm>
            <a:off x="5110050" y="2958450"/>
            <a:ext cx="768900" cy="24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9"/>
          <p:cNvSpPr txBox="1"/>
          <p:nvPr/>
        </p:nvSpPr>
        <p:spPr>
          <a:xfrm>
            <a:off x="533400" y="3193263"/>
            <a:ext cx="1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변동비 = 70 --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533400" y="3721313"/>
            <a:ext cx="1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고정비 = 40 --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p29"/>
          <p:cNvSpPr txBox="1"/>
          <p:nvPr/>
        </p:nvSpPr>
        <p:spPr>
          <a:xfrm>
            <a:off x="533400" y="4196750"/>
            <a:ext cx="1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재료비 = 35 --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p29"/>
          <p:cNvSpPr txBox="1"/>
          <p:nvPr/>
        </p:nvSpPr>
        <p:spPr>
          <a:xfrm>
            <a:off x="1175200" y="2166911"/>
            <a:ext cx="35064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</a:rPr>
              <a:t>“Black box” model prediction</a:t>
            </a:r>
            <a:endParaRPr sz="1800" b="1" i="0" u="none" strike="noStrike" cap="non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29"/>
          <p:cNvSpPr txBox="1"/>
          <p:nvPr/>
        </p:nvSpPr>
        <p:spPr>
          <a:xfrm>
            <a:off x="7036575" y="2184363"/>
            <a:ext cx="35064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FFFFFF"/>
                </a:highlight>
              </a:rPr>
              <a:t>“white box”local explanation</a:t>
            </a:r>
            <a:endParaRPr sz="1800" b="1" i="0" u="none" strike="noStrike" cap="non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6288" y="3201150"/>
            <a:ext cx="1746982" cy="171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9"/>
          <p:cNvSpPr txBox="1"/>
          <p:nvPr/>
        </p:nvSpPr>
        <p:spPr>
          <a:xfrm>
            <a:off x="533400" y="4654363"/>
            <a:ext cx="1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단가 = 35 --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29"/>
          <p:cNvSpPr txBox="1"/>
          <p:nvPr/>
        </p:nvSpPr>
        <p:spPr>
          <a:xfrm>
            <a:off x="6518050" y="4517538"/>
            <a:ext cx="1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단가 = 35 --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9"/>
          <p:cNvSpPr txBox="1"/>
          <p:nvPr/>
        </p:nvSpPr>
        <p:spPr>
          <a:xfrm>
            <a:off x="6518050" y="4117200"/>
            <a:ext cx="1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재료비 = 35 --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9"/>
          <p:cNvSpPr txBox="1"/>
          <p:nvPr/>
        </p:nvSpPr>
        <p:spPr>
          <a:xfrm>
            <a:off x="6518050" y="3668413"/>
            <a:ext cx="1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고정비 = 40 --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9"/>
          <p:cNvSpPr txBox="1"/>
          <p:nvPr/>
        </p:nvSpPr>
        <p:spPr>
          <a:xfrm>
            <a:off x="6518050" y="3219613"/>
            <a:ext cx="1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Malgun Gothic"/>
                <a:ea typeface="Malgun Gothic"/>
                <a:cs typeface="Malgun Gothic"/>
                <a:sym typeface="Malgun Gothic"/>
              </a:rPr>
              <a:t>변동비 = 70 --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9" name="Google Shape;329;p29"/>
          <p:cNvSpPr txBox="1"/>
          <p:nvPr/>
        </p:nvSpPr>
        <p:spPr>
          <a:xfrm>
            <a:off x="4929300" y="2430738"/>
            <a:ext cx="13203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0000FF"/>
                </a:solidFill>
                <a:highlight>
                  <a:srgbClr val="FFFFFF"/>
                </a:highlight>
              </a:rPr>
              <a:t>Explainer</a:t>
            </a:r>
            <a:endParaRPr sz="1800" b="1" i="0" u="none" strike="noStrike" cap="none">
              <a:solidFill>
                <a:srgbClr val="0000FF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0" name="Google Shape;330;p29"/>
          <p:cNvCxnSpPr/>
          <p:nvPr/>
        </p:nvCxnSpPr>
        <p:spPr>
          <a:xfrm>
            <a:off x="3047475" y="4917750"/>
            <a:ext cx="25800" cy="35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" name="Google Shape;331;p29"/>
          <p:cNvSpPr txBox="1"/>
          <p:nvPr/>
        </p:nvSpPr>
        <p:spPr>
          <a:xfrm>
            <a:off x="2310375" y="5272938"/>
            <a:ext cx="1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latin typeface="Malgun Gothic"/>
                <a:ea typeface="Malgun Gothic"/>
                <a:cs typeface="Malgun Gothic"/>
                <a:sym typeface="Malgun Gothic"/>
              </a:rPr>
              <a:t>매출액 = 1400 </a:t>
            </a:r>
            <a:endParaRPr b="1"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8039788" y="5198888"/>
            <a:ext cx="15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latin typeface="Malgun Gothic"/>
                <a:ea typeface="Malgun Gothic"/>
                <a:cs typeface="Malgun Gothic"/>
                <a:sym typeface="Malgun Gothic"/>
              </a:rPr>
              <a:t>매출액 = 1400 </a:t>
            </a:r>
            <a:endParaRPr b="1" i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3" name="Google Shape;333;p29"/>
          <p:cNvCxnSpPr>
            <a:endCxn id="332" idx="0"/>
          </p:cNvCxnSpPr>
          <p:nvPr/>
        </p:nvCxnSpPr>
        <p:spPr>
          <a:xfrm>
            <a:off x="8789788" y="4917788"/>
            <a:ext cx="0" cy="28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0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p30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2" name="Google Shape;342;p30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0" y="533400"/>
            <a:ext cx="5871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b="1">
                <a:solidFill>
                  <a:schemeClr val="dk1"/>
                </a:solidFill>
                <a:highlight>
                  <a:schemeClr val="lt1"/>
                </a:highlight>
              </a:rPr>
              <a:t>Solution 3. 예측 신뢰도 확보 - Explainable AI </a:t>
            </a:r>
            <a:endParaRPr sz="1600" b="0" i="0" u="none" strike="noStrike" cap="none">
              <a:solidFill>
                <a:srgbClr val="FF68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1957675" y="1589400"/>
            <a:ext cx="1649700" cy="3605400"/>
          </a:xfrm>
          <a:prstGeom prst="rect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</a:rPr>
              <a:t>Dataset</a:t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345" name="Google Shape;345;p30"/>
          <p:cNvSpPr/>
          <p:nvPr/>
        </p:nvSpPr>
        <p:spPr>
          <a:xfrm>
            <a:off x="3806138" y="4491250"/>
            <a:ext cx="1099800" cy="24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0"/>
          <p:cNvSpPr/>
          <p:nvPr/>
        </p:nvSpPr>
        <p:spPr>
          <a:xfrm>
            <a:off x="3762200" y="2057300"/>
            <a:ext cx="1099800" cy="24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30"/>
          <p:cNvSpPr/>
          <p:nvPr/>
        </p:nvSpPr>
        <p:spPr>
          <a:xfrm>
            <a:off x="5104700" y="3813000"/>
            <a:ext cx="2199600" cy="145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Model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348" name="Google Shape;348;p30"/>
          <p:cNvSpPr/>
          <p:nvPr/>
        </p:nvSpPr>
        <p:spPr>
          <a:xfrm>
            <a:off x="6076275" y="3100075"/>
            <a:ext cx="258900" cy="5334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5016825" y="1589400"/>
            <a:ext cx="2377800" cy="1297800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</a:rPr>
              <a:t>Explainer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350" name="Google Shape;350;p30"/>
          <p:cNvSpPr txBox="1"/>
          <p:nvPr/>
        </p:nvSpPr>
        <p:spPr>
          <a:xfrm>
            <a:off x="878675" y="6083125"/>
            <a:ext cx="10982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700" b="1">
                <a:latin typeface="Malgun Gothic"/>
                <a:ea typeface="Malgun Gothic"/>
                <a:cs typeface="Malgun Gothic"/>
                <a:sym typeface="Malgun Gothic"/>
              </a:rPr>
              <a:t>매출액/원가 예측에 사용되었던 머신러닝/딥러닝 모델의 예측결과의 타당성(신뢰성) 확보 - SHAP value활용</a:t>
            </a:r>
            <a:endParaRPr sz="17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1" name="Google Shape;351;p30"/>
          <p:cNvSpPr/>
          <p:nvPr/>
        </p:nvSpPr>
        <p:spPr>
          <a:xfrm>
            <a:off x="7524613" y="2057300"/>
            <a:ext cx="768900" cy="24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0"/>
          <p:cNvSpPr/>
          <p:nvPr/>
        </p:nvSpPr>
        <p:spPr>
          <a:xfrm>
            <a:off x="8423525" y="1663200"/>
            <a:ext cx="1810800" cy="36054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SHAP values (local explanations)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p31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p31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3154200" y="2505900"/>
            <a:ext cx="58836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latin typeface="Nanum Gothic"/>
                <a:ea typeface="Nanum Gothic"/>
                <a:cs typeface="Nanum Gothic"/>
                <a:sym typeface="Nanum Gothic"/>
              </a:rPr>
              <a:t>최종 목표</a:t>
            </a: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8" name="Google Shape;98;p14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4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78676" y="1246900"/>
            <a:ext cx="1964100" cy="8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Index</a:t>
            </a:r>
            <a:endParaRPr sz="26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3558175" y="1392450"/>
            <a:ext cx="5532000" cy="48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/>
              <a:t>문제 기술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/>
              <a:t>선행 기술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/>
              <a:t>제안하는 솔루션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/>
              <a:t>최종목표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/>
              <a:t>프로젝트 일정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/>
              <a:t>참여 인력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AutoNum type="arabicPeriod"/>
            </a:pPr>
            <a:r>
              <a:rPr lang="en-US" sz="2600"/>
              <a:t>기대 효과</a:t>
            </a:r>
            <a:endParaRPr sz="2600"/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Q &amp; A</a:t>
            </a:r>
            <a:endParaRPr sz="2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 w="12700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2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20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32"/>
          <p:cNvSpPr/>
          <p:nvPr/>
        </p:nvSpPr>
        <p:spPr>
          <a:xfrm>
            <a:off x="-1" y="0"/>
            <a:ext cx="5016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0" name="Google Shape;370;p32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1" name="Google Shape;371;p32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2" name="Google Shape;372;p32"/>
          <p:cNvSpPr/>
          <p:nvPr/>
        </p:nvSpPr>
        <p:spPr>
          <a:xfrm>
            <a:off x="620700" y="850625"/>
            <a:ext cx="52746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Architecture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29" y="3448089"/>
            <a:ext cx="1360175" cy="136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2"/>
          <p:cNvSpPr txBox="1"/>
          <p:nvPr/>
        </p:nvSpPr>
        <p:spPr>
          <a:xfrm>
            <a:off x="831657" y="4861347"/>
            <a:ext cx="12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DataBase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5" name="Google Shape;375;p32"/>
          <p:cNvCxnSpPr>
            <a:cxnSpLocks/>
            <a:stCxn id="373" idx="3"/>
            <a:endCxn id="380" idx="1"/>
          </p:cNvCxnSpPr>
          <p:nvPr/>
        </p:nvCxnSpPr>
        <p:spPr>
          <a:xfrm flipV="1">
            <a:off x="1960904" y="4106644"/>
            <a:ext cx="945916" cy="2153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377" name="Google Shape;3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8420" y="3265433"/>
            <a:ext cx="1866799" cy="9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2"/>
          <p:cNvSpPr/>
          <p:nvPr/>
        </p:nvSpPr>
        <p:spPr>
          <a:xfrm>
            <a:off x="5469907" y="2754815"/>
            <a:ext cx="3043825" cy="209828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6820" y="3405023"/>
            <a:ext cx="1405974" cy="14032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32"/>
          <p:cNvCxnSpPr>
            <a:cxnSpLocks/>
            <a:stCxn id="376" idx="3"/>
            <a:endCxn id="382" idx="1"/>
          </p:cNvCxnSpPr>
          <p:nvPr/>
        </p:nvCxnSpPr>
        <p:spPr>
          <a:xfrm flipV="1">
            <a:off x="8513732" y="3150616"/>
            <a:ext cx="1080218" cy="65333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382" name="Google Shape;38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93950" y="2745883"/>
            <a:ext cx="809487" cy="809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7053" y="2994806"/>
            <a:ext cx="501600" cy="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 txBox="1"/>
          <p:nvPr/>
        </p:nvSpPr>
        <p:spPr>
          <a:xfrm>
            <a:off x="4373407" y="5290111"/>
            <a:ext cx="109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Back-end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9928150" y="5920213"/>
            <a:ext cx="12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6" name="Google Shape;38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87425" y="4596750"/>
            <a:ext cx="1096500" cy="1096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2"/>
          <p:cNvCxnSpPr>
            <a:cxnSpLocks/>
            <a:stCxn id="376" idx="3"/>
            <a:endCxn id="386" idx="1"/>
          </p:cNvCxnSpPr>
          <p:nvPr/>
        </p:nvCxnSpPr>
        <p:spPr>
          <a:xfrm>
            <a:off x="8513732" y="3803955"/>
            <a:ext cx="1273693" cy="134103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  <p:pic>
        <p:nvPicPr>
          <p:cNvPr id="388" name="Google Shape;38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491375" y="2745875"/>
            <a:ext cx="939000" cy="9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661713" y="1708450"/>
            <a:ext cx="1777878" cy="9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23419" y="2641825"/>
            <a:ext cx="1239801" cy="89477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2"/>
          <p:cNvSpPr txBox="1"/>
          <p:nvPr/>
        </p:nvSpPr>
        <p:spPr>
          <a:xfrm>
            <a:off x="3602801" y="2524427"/>
            <a:ext cx="124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lgun Gothic"/>
                <a:ea typeface="Malgun Gothic"/>
                <a:cs typeface="Malgun Gothic"/>
                <a:sym typeface="Malgun Gothic"/>
              </a:rPr>
              <a:t>Data Science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3" name="Google Shape;393;p32"/>
          <p:cNvSpPr txBox="1"/>
          <p:nvPr/>
        </p:nvSpPr>
        <p:spPr>
          <a:xfrm>
            <a:off x="10883925" y="1708450"/>
            <a:ext cx="109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algun Gothic"/>
                <a:ea typeface="Malgun Gothic"/>
                <a:cs typeface="Malgun Gothic"/>
                <a:sym typeface="Malgun Gothic"/>
              </a:rPr>
              <a:t>Design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391;p32">
            <a:extLst>
              <a:ext uri="{FF2B5EF4-FFF2-40B4-BE49-F238E27FC236}">
                <a16:creationId xmlns:a16="http://schemas.microsoft.com/office/drawing/2014/main" id="{6958C40C-7EDB-4711-8C80-A62B941EF4B5}"/>
              </a:ext>
            </a:extLst>
          </p:cNvPr>
          <p:cNvCxnSpPr>
            <a:cxnSpLocks/>
            <a:stCxn id="380" idx="3"/>
            <a:endCxn id="376" idx="1"/>
          </p:cNvCxnSpPr>
          <p:nvPr/>
        </p:nvCxnSpPr>
        <p:spPr>
          <a:xfrm flipV="1">
            <a:off x="4312794" y="3803955"/>
            <a:ext cx="1157113" cy="302689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3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 w="12700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3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20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0" name="Google Shape;400;p33"/>
          <p:cNvSpPr/>
          <p:nvPr/>
        </p:nvSpPr>
        <p:spPr>
          <a:xfrm>
            <a:off x="-1" y="0"/>
            <a:ext cx="5016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33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33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878525" y="800113"/>
            <a:ext cx="333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Restful Framework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4" name="Google Shape;4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150" y="1600249"/>
            <a:ext cx="4283599" cy="41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5575" y="1600250"/>
            <a:ext cx="5101224" cy="38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4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4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4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3" name="Google Shape;413;p34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34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965900" y="907900"/>
            <a:ext cx="846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최종 목표</a:t>
            </a: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6" name="Google Shape;4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8875" y="2263450"/>
            <a:ext cx="4547225" cy="26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900" y="2263449"/>
            <a:ext cx="4826101" cy="26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4"/>
          <p:cNvSpPr txBox="1"/>
          <p:nvPr/>
        </p:nvSpPr>
        <p:spPr>
          <a:xfrm>
            <a:off x="5633575" y="5569425"/>
            <a:ext cx="2017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Malgun Gothic"/>
                <a:ea typeface="Malgun Gothic"/>
                <a:cs typeface="Malgun Gothic"/>
                <a:sym typeface="Malgun Gothic"/>
              </a:rPr>
              <a:t>“의사 결정 도움”</a:t>
            </a:r>
            <a:endParaRPr sz="16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9" name="Google Shape;419;p34"/>
          <p:cNvSpPr/>
          <p:nvPr/>
        </p:nvSpPr>
        <p:spPr>
          <a:xfrm>
            <a:off x="4808850" y="5048874"/>
            <a:ext cx="3168720" cy="1471176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5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5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5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5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9" name="Google Shape;429;p35"/>
          <p:cNvSpPr/>
          <p:nvPr/>
        </p:nvSpPr>
        <p:spPr>
          <a:xfrm>
            <a:off x="3154200" y="2505900"/>
            <a:ext cx="58836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latin typeface="Nanum Gothic"/>
                <a:ea typeface="Nanum Gothic"/>
                <a:cs typeface="Nanum Gothic"/>
                <a:sym typeface="Nanum Gothic"/>
              </a:rPr>
              <a:t>기능 및 목표</a:t>
            </a: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/>
          <p:nvPr/>
        </p:nvSpPr>
        <p:spPr>
          <a:xfrm>
            <a:off x="0" y="495300"/>
            <a:ext cx="12192000" cy="114300"/>
          </a:xfrm>
          <a:prstGeom prst="rect">
            <a:avLst/>
          </a:prstGeom>
          <a:solidFill>
            <a:srgbClr val="FF6834"/>
          </a:solidFill>
          <a:ln w="12700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6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20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p36"/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p36"/>
          <p:cNvSpPr/>
          <p:nvPr/>
        </p:nvSpPr>
        <p:spPr>
          <a:xfrm flipH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36"/>
          <p:cNvSpPr/>
          <p:nvPr/>
        </p:nvSpPr>
        <p:spPr>
          <a:xfrm flipH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9" name="Google Shape;439;p36"/>
          <p:cNvSpPr/>
          <p:nvPr/>
        </p:nvSpPr>
        <p:spPr>
          <a:xfrm>
            <a:off x="1124850" y="4293912"/>
            <a:ext cx="4323600" cy="93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로그인 화면</a:t>
            </a:r>
            <a:endParaRPr sz="9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0" name="Google Shape;44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8491" y="2041088"/>
            <a:ext cx="4323584" cy="223901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6"/>
          <p:cNvSpPr/>
          <p:nvPr/>
        </p:nvSpPr>
        <p:spPr>
          <a:xfrm>
            <a:off x="878525" y="800113"/>
            <a:ext cx="333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 목표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6"/>
          <p:cNvSpPr/>
          <p:nvPr/>
        </p:nvSpPr>
        <p:spPr>
          <a:xfrm>
            <a:off x="6824375" y="4611688"/>
            <a:ext cx="4099500" cy="93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2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화면</a:t>
            </a:r>
            <a:endParaRPr sz="900" b="0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3" name="Google Shape;4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325" y="1313913"/>
            <a:ext cx="4099500" cy="3297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 w="12700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7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20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-1" y="0"/>
            <a:ext cx="5016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7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37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37"/>
          <p:cNvSpPr/>
          <p:nvPr/>
        </p:nvSpPr>
        <p:spPr>
          <a:xfrm>
            <a:off x="878525" y="800113"/>
            <a:ext cx="333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 목표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37"/>
          <p:cNvSpPr/>
          <p:nvPr/>
        </p:nvSpPr>
        <p:spPr>
          <a:xfrm>
            <a:off x="1091185" y="4273588"/>
            <a:ext cx="4743000" cy="89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Database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0025" y="1857850"/>
            <a:ext cx="4744851" cy="240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375" y="2277701"/>
            <a:ext cx="5217501" cy="25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7"/>
          <p:cNvSpPr txBox="1"/>
          <p:nvPr/>
        </p:nvSpPr>
        <p:spPr>
          <a:xfrm>
            <a:off x="8627875" y="5016975"/>
            <a:ext cx="982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Malgun Gothic"/>
                <a:ea typeface="Malgun Gothic"/>
                <a:cs typeface="Malgun Gothic"/>
                <a:sym typeface="Malgun Gothic"/>
              </a:rPr>
              <a:t>ERD</a:t>
            </a:r>
            <a:endParaRPr sz="21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8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 w="12700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8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20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38"/>
          <p:cNvSpPr/>
          <p:nvPr/>
        </p:nvSpPr>
        <p:spPr>
          <a:xfrm>
            <a:off x="-1" y="0"/>
            <a:ext cx="5016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38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38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38"/>
          <p:cNvSpPr/>
          <p:nvPr/>
        </p:nvSpPr>
        <p:spPr>
          <a:xfrm>
            <a:off x="1952200" y="4327455"/>
            <a:ext cx="5090400" cy="894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기준정보관리 화면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3524" y="1825450"/>
            <a:ext cx="5088039" cy="2486679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/>
          <p:nvPr/>
        </p:nvSpPr>
        <p:spPr>
          <a:xfrm>
            <a:off x="878525" y="800113"/>
            <a:ext cx="333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 목표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70" name="Google Shape;4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9900" y="922950"/>
            <a:ext cx="2201900" cy="5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 w="12700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9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20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39"/>
          <p:cNvSpPr/>
          <p:nvPr/>
        </p:nvSpPr>
        <p:spPr>
          <a:xfrm>
            <a:off x="-1" y="0"/>
            <a:ext cx="5016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p39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p39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39"/>
          <p:cNvSpPr/>
          <p:nvPr/>
        </p:nvSpPr>
        <p:spPr>
          <a:xfrm>
            <a:off x="1257875" y="3912610"/>
            <a:ext cx="4833600" cy="633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2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제조비용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9"/>
          <p:cNvSpPr/>
          <p:nvPr/>
        </p:nvSpPr>
        <p:spPr>
          <a:xfrm>
            <a:off x="878525" y="800113"/>
            <a:ext cx="333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 목표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2" name="Google Shape;4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875" y="1600250"/>
            <a:ext cx="4833533" cy="23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3200" y="944575"/>
            <a:ext cx="4362750" cy="21488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9"/>
          <p:cNvSpPr/>
          <p:nvPr/>
        </p:nvSpPr>
        <p:spPr>
          <a:xfrm>
            <a:off x="7163200" y="3179579"/>
            <a:ext cx="4362600" cy="64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2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엑셀 템플릿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9000" y="4093525"/>
            <a:ext cx="2304125" cy="244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0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 w="12700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40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20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40"/>
          <p:cNvSpPr/>
          <p:nvPr/>
        </p:nvSpPr>
        <p:spPr>
          <a:xfrm>
            <a:off x="-1" y="0"/>
            <a:ext cx="5016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40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40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40"/>
          <p:cNvSpPr/>
          <p:nvPr/>
        </p:nvSpPr>
        <p:spPr>
          <a:xfrm>
            <a:off x="878525" y="800113"/>
            <a:ext cx="333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 목표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40"/>
          <p:cNvSpPr/>
          <p:nvPr/>
        </p:nvSpPr>
        <p:spPr>
          <a:xfrm>
            <a:off x="501600" y="4463738"/>
            <a:ext cx="5922300" cy="58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시각화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4052" y="1789775"/>
            <a:ext cx="3387748" cy="1787567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0"/>
          <p:cNvSpPr/>
          <p:nvPr/>
        </p:nvSpPr>
        <p:spPr>
          <a:xfrm>
            <a:off x="8004886" y="3569765"/>
            <a:ext cx="3386100" cy="62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440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분석결과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9" name="Google Shape;4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0" y="1882676"/>
            <a:ext cx="5922275" cy="258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3900" y="4653850"/>
            <a:ext cx="5634599" cy="2029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1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 w="12700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41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20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41"/>
          <p:cNvSpPr/>
          <p:nvPr/>
        </p:nvSpPr>
        <p:spPr>
          <a:xfrm>
            <a:off x="-1" y="0"/>
            <a:ext cx="5016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41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41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41"/>
          <p:cNvSpPr/>
          <p:nvPr/>
        </p:nvSpPr>
        <p:spPr>
          <a:xfrm>
            <a:off x="878525" y="800113"/>
            <a:ext cx="3339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 및 목표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1" name="Google Shape;5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200" y="1714550"/>
            <a:ext cx="5723575" cy="3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1"/>
          <p:cNvSpPr txBox="1"/>
          <p:nvPr/>
        </p:nvSpPr>
        <p:spPr>
          <a:xfrm>
            <a:off x="8957775" y="3602125"/>
            <a:ext cx="3009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Malgun Gothic"/>
                <a:ea typeface="Malgun Gothic"/>
                <a:cs typeface="Malgun Gothic"/>
                <a:sym typeface="Malgun Gothic"/>
              </a:rPr>
              <a:t>앱개발 (계획 단계..)</a:t>
            </a:r>
            <a:endParaRPr sz="2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9" name="Google Shape;109;p15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" name="Google Shape;110;p15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3154200" y="2505900"/>
            <a:ext cx="58836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>
                <a:latin typeface="Nanum Gothic"/>
                <a:ea typeface="Nanum Gothic"/>
                <a:cs typeface="Nanum Gothic"/>
                <a:sym typeface="Nanum Gothic"/>
              </a:rPr>
              <a:t>문제 기술</a:t>
            </a:r>
            <a:endParaRPr sz="45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i="0" u="none" strike="noStrike" cap="none">
                <a:solidFill>
                  <a:srgbClr val="FF6600"/>
                </a:solidFill>
                <a:latin typeface="Nanum Gothic"/>
                <a:ea typeface="Nanum Gothic"/>
                <a:cs typeface="Nanum Gothic"/>
                <a:sym typeface="Nanum Gothic"/>
              </a:rPr>
              <a:t>-</a:t>
            </a:r>
            <a:r>
              <a:rPr lang="en-US" sz="2000" b="1" i="0" u="none" strike="noStrike" cap="none">
                <a:solidFill>
                  <a:srgbClr val="FF66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원가(손익/예산) 관리 및 예측 플랫폼</a:t>
            </a:r>
            <a:endParaRPr sz="2500" b="1" i="0" u="none" strike="noStrike" cap="none">
              <a:solidFill>
                <a:srgbClr val="FF66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2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2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42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42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42"/>
          <p:cNvSpPr/>
          <p:nvPr/>
        </p:nvSpPr>
        <p:spPr>
          <a:xfrm>
            <a:off x="3154200" y="2505900"/>
            <a:ext cx="58836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latin typeface="Nanum Gothic"/>
                <a:ea typeface="Nanum Gothic"/>
                <a:cs typeface="Nanum Gothic"/>
                <a:sym typeface="Nanum Gothic"/>
              </a:rPr>
              <a:t>프로젝트 일정</a:t>
            </a: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 w="12700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3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20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43"/>
          <p:cNvSpPr/>
          <p:nvPr/>
        </p:nvSpPr>
        <p:spPr>
          <a:xfrm>
            <a:off x="-1" y="0"/>
            <a:ext cx="501600" cy="533400"/>
          </a:xfrm>
          <a:prstGeom prst="rtTriangle">
            <a:avLst/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43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43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2" name="Google Shape;532;p43"/>
          <p:cNvCxnSpPr/>
          <p:nvPr/>
        </p:nvCxnSpPr>
        <p:spPr>
          <a:xfrm rot="10800000" flipH="1">
            <a:off x="0" y="3830579"/>
            <a:ext cx="8996400" cy="21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3" name="Google Shape;533;p43"/>
          <p:cNvSpPr/>
          <p:nvPr/>
        </p:nvSpPr>
        <p:spPr>
          <a:xfrm>
            <a:off x="1384458" y="3755653"/>
            <a:ext cx="154200" cy="1542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43"/>
          <p:cNvSpPr/>
          <p:nvPr/>
        </p:nvSpPr>
        <p:spPr>
          <a:xfrm>
            <a:off x="3277516" y="3757304"/>
            <a:ext cx="154200" cy="154200"/>
          </a:xfrm>
          <a:prstGeom prst="ellipse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43"/>
          <p:cNvSpPr/>
          <p:nvPr/>
        </p:nvSpPr>
        <p:spPr>
          <a:xfrm>
            <a:off x="5170574" y="3771819"/>
            <a:ext cx="154200" cy="154200"/>
          </a:xfrm>
          <a:prstGeom prst="ellipse">
            <a:avLst/>
          </a:prstGeom>
          <a:solidFill>
            <a:srgbClr val="FF6834"/>
          </a:solidFill>
          <a:ln w="12700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43"/>
          <p:cNvSpPr/>
          <p:nvPr/>
        </p:nvSpPr>
        <p:spPr>
          <a:xfrm>
            <a:off x="7063632" y="3771819"/>
            <a:ext cx="154200" cy="154200"/>
          </a:xfrm>
          <a:prstGeom prst="ellipse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7" name="Google Shape;537;p43"/>
          <p:cNvCxnSpPr>
            <a:stCxn id="533" idx="0"/>
            <a:endCxn id="538" idx="0"/>
          </p:cNvCxnSpPr>
          <p:nvPr/>
        </p:nvCxnSpPr>
        <p:spPr>
          <a:xfrm rot="10800000">
            <a:off x="1461558" y="2651653"/>
            <a:ext cx="0" cy="1104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39" name="Google Shape;539;p43"/>
          <p:cNvGrpSpPr/>
          <p:nvPr/>
        </p:nvGrpSpPr>
        <p:grpSpPr>
          <a:xfrm>
            <a:off x="6870480" y="5013732"/>
            <a:ext cx="540548" cy="540548"/>
            <a:chOff x="6518728" y="2662022"/>
            <a:chExt cx="693900" cy="693900"/>
          </a:xfrm>
        </p:grpSpPr>
        <p:sp>
          <p:nvSpPr>
            <p:cNvPr id="540" name="Google Shape;540;p43"/>
            <p:cNvSpPr/>
            <p:nvPr/>
          </p:nvSpPr>
          <p:spPr>
            <a:xfrm flipH="1">
              <a:off x="6518728" y="2662022"/>
              <a:ext cx="693900" cy="6939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6737367" y="2896735"/>
              <a:ext cx="256744" cy="224701"/>
            </a:xfrm>
            <a:custGeom>
              <a:avLst/>
              <a:gdLst/>
              <a:ahLst/>
              <a:cxnLst/>
              <a:rect l="l" t="t" r="r" b="b"/>
              <a:pathLst>
                <a:path w="448462" h="392491" extrusionOk="0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2" name="Google Shape;542;p43"/>
          <p:cNvGrpSpPr/>
          <p:nvPr/>
        </p:nvGrpSpPr>
        <p:grpSpPr>
          <a:xfrm>
            <a:off x="4977423" y="2123097"/>
            <a:ext cx="540548" cy="540548"/>
            <a:chOff x="6518728" y="4399693"/>
            <a:chExt cx="693900" cy="693900"/>
          </a:xfrm>
        </p:grpSpPr>
        <p:sp>
          <p:nvSpPr>
            <p:cNvPr id="543" name="Google Shape;543;p43"/>
            <p:cNvSpPr/>
            <p:nvPr/>
          </p:nvSpPr>
          <p:spPr>
            <a:xfrm rot="10800000">
              <a:off x="6518728" y="4399693"/>
              <a:ext cx="693900" cy="693900"/>
            </a:xfrm>
            <a:prstGeom prst="ellipse">
              <a:avLst/>
            </a:prstGeom>
            <a:noFill/>
            <a:ln w="19050" cap="flat" cmpd="sng">
              <a:solidFill>
                <a:srgbClr val="FF683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6789927" y="4619259"/>
              <a:ext cx="151437" cy="254704"/>
            </a:xfrm>
            <a:custGeom>
              <a:avLst/>
              <a:gdLst/>
              <a:ahLst/>
              <a:cxnLst/>
              <a:rect l="l" t="t" r="r" b="b"/>
              <a:pathLst>
                <a:path w="1926" h="4045" extrusionOk="0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FF68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5" name="Google Shape;545;p43"/>
          <p:cNvGrpSpPr/>
          <p:nvPr/>
        </p:nvGrpSpPr>
        <p:grpSpPr>
          <a:xfrm>
            <a:off x="3084297" y="5013732"/>
            <a:ext cx="540548" cy="540548"/>
            <a:chOff x="4726150" y="2662022"/>
            <a:chExt cx="693900" cy="693900"/>
          </a:xfrm>
        </p:grpSpPr>
        <p:sp>
          <p:nvSpPr>
            <p:cNvPr id="546" name="Google Shape;546;p43"/>
            <p:cNvSpPr/>
            <p:nvPr/>
          </p:nvSpPr>
          <p:spPr>
            <a:xfrm>
              <a:off x="4726150" y="2662022"/>
              <a:ext cx="693900" cy="693900"/>
            </a:xfrm>
            <a:prstGeom prst="ellipse">
              <a:avLst/>
            </a:prstGeom>
            <a:noFill/>
            <a:ln w="19050" cap="flat" cmpd="sng">
              <a:solidFill>
                <a:srgbClr val="FF683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4958956" y="2868173"/>
              <a:ext cx="228736" cy="253526"/>
            </a:xfrm>
            <a:custGeom>
              <a:avLst/>
              <a:gdLst/>
              <a:ahLst/>
              <a:cxnLst/>
              <a:rect l="l" t="t" r="r" b="b"/>
              <a:pathLst>
                <a:path w="439877" h="487550" extrusionOk="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rgbClr val="FF68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8" name="Google Shape;548;p43"/>
          <p:cNvGrpSpPr/>
          <p:nvPr/>
        </p:nvGrpSpPr>
        <p:grpSpPr>
          <a:xfrm>
            <a:off x="1191241" y="2111164"/>
            <a:ext cx="540548" cy="540548"/>
            <a:chOff x="4726150" y="4399693"/>
            <a:chExt cx="693900" cy="693900"/>
          </a:xfrm>
        </p:grpSpPr>
        <p:sp>
          <p:nvSpPr>
            <p:cNvPr id="538" name="Google Shape;538;p43"/>
            <p:cNvSpPr/>
            <p:nvPr/>
          </p:nvSpPr>
          <p:spPr>
            <a:xfrm rot="10800000" flipH="1">
              <a:off x="4726150" y="4399693"/>
              <a:ext cx="693900" cy="693900"/>
            </a:xfrm>
            <a:prstGeom prst="ellipse">
              <a:avLst/>
            </a:prstGeom>
            <a:noFill/>
            <a:ln w="19050" cap="flat" cmpd="sng">
              <a:solidFill>
                <a:srgbClr val="59595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6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49" name="Google Shape;549;p43"/>
            <p:cNvGrpSpPr/>
            <p:nvPr/>
          </p:nvGrpSpPr>
          <p:grpSpPr>
            <a:xfrm>
              <a:off x="4971967" y="4590373"/>
              <a:ext cx="200807" cy="274492"/>
              <a:chOff x="2597" y="4163"/>
              <a:chExt cx="215" cy="294"/>
            </a:xfrm>
          </p:grpSpPr>
          <p:sp>
            <p:nvSpPr>
              <p:cNvPr id="550" name="Google Shape;550;p43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1" name="Google Shape;551;p43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2" name="Google Shape;552;p43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3" name="Google Shape;553;p43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26262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endParaRPr sz="16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554" name="Google Shape;554;p43"/>
          <p:cNvCxnSpPr/>
          <p:nvPr/>
        </p:nvCxnSpPr>
        <p:spPr>
          <a:xfrm rot="10800000">
            <a:off x="3354540" y="3909703"/>
            <a:ext cx="0" cy="1104000"/>
          </a:xfrm>
          <a:prstGeom prst="straightConnector1">
            <a:avLst/>
          </a:prstGeom>
          <a:noFill/>
          <a:ln w="9525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5" name="Google Shape;555;p43"/>
          <p:cNvCxnSpPr/>
          <p:nvPr/>
        </p:nvCxnSpPr>
        <p:spPr>
          <a:xfrm rot="10800000">
            <a:off x="5247601" y="2651653"/>
            <a:ext cx="0" cy="1104000"/>
          </a:xfrm>
          <a:prstGeom prst="straightConnector1">
            <a:avLst/>
          </a:prstGeom>
          <a:noFill/>
          <a:ln w="9525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6" name="Google Shape;556;p43"/>
          <p:cNvCxnSpPr/>
          <p:nvPr/>
        </p:nvCxnSpPr>
        <p:spPr>
          <a:xfrm rot="10800000">
            <a:off x="7140657" y="3909703"/>
            <a:ext cx="0" cy="1104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7" name="Google Shape;557;p43"/>
          <p:cNvSpPr/>
          <p:nvPr/>
        </p:nvSpPr>
        <p:spPr>
          <a:xfrm>
            <a:off x="512844" y="4147812"/>
            <a:ext cx="19119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 1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Django 프레임워크  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개발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DB 설계 및 구축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43"/>
          <p:cNvSpPr/>
          <p:nvPr/>
        </p:nvSpPr>
        <p:spPr>
          <a:xfrm>
            <a:off x="2369326" y="1837371"/>
            <a:ext cx="19200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- 1단계 화면 구축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(원가기준정보관리)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로그인 세션 처리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43"/>
          <p:cNvSpPr/>
          <p:nvPr/>
        </p:nvSpPr>
        <p:spPr>
          <a:xfrm>
            <a:off x="4284349" y="4147812"/>
            <a:ext cx="1920000" cy="16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 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- 2단계 화면 구축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(원가비용 엑셀 업로드)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rest API 구현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43"/>
          <p:cNvSpPr/>
          <p:nvPr/>
        </p:nvSpPr>
        <p:spPr>
          <a:xfrm>
            <a:off x="6145000" y="1837374"/>
            <a:ext cx="1920000" cy="13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0487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sng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STEP. 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원가분석 및 예측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- 3단계 화면 구축 </a:t>
            </a:r>
            <a:endParaRPr sz="1200" b="0" i="0" u="none" strike="noStrike" cap="none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0487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A2A9B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(분석 데이터 시각화)</a:t>
            </a:r>
            <a:endParaRPr sz="1200">
              <a:solidFill>
                <a:srgbClr val="A2A9B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43"/>
          <p:cNvSpPr/>
          <p:nvPr/>
        </p:nvSpPr>
        <p:spPr>
          <a:xfrm>
            <a:off x="8774947" y="2889065"/>
            <a:ext cx="1919700" cy="1919700"/>
          </a:xfrm>
          <a:prstGeom prst="arc">
            <a:avLst>
              <a:gd name="adj1" fmla="val 14612488"/>
              <a:gd name="adj2" fmla="val 8273002"/>
            </a:avLst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43"/>
          <p:cNvSpPr/>
          <p:nvPr/>
        </p:nvSpPr>
        <p:spPr>
          <a:xfrm>
            <a:off x="8538227" y="2636346"/>
            <a:ext cx="2388600" cy="2388600"/>
          </a:xfrm>
          <a:prstGeom prst="arc">
            <a:avLst>
              <a:gd name="adj1" fmla="val 12288061"/>
              <a:gd name="adj2" fmla="val 2818742"/>
            </a:avLst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oval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63" name="Google Shape;563;p43"/>
          <p:cNvGrpSpPr/>
          <p:nvPr/>
        </p:nvGrpSpPr>
        <p:grpSpPr>
          <a:xfrm>
            <a:off x="9045390" y="3141199"/>
            <a:ext cx="1378843" cy="1378843"/>
            <a:chOff x="5644580" y="993978"/>
            <a:chExt cx="807900" cy="807900"/>
          </a:xfrm>
        </p:grpSpPr>
        <p:sp>
          <p:nvSpPr>
            <p:cNvPr id="564" name="Google Shape;564;p43"/>
            <p:cNvSpPr/>
            <p:nvPr/>
          </p:nvSpPr>
          <p:spPr>
            <a:xfrm>
              <a:off x="5644580" y="993978"/>
              <a:ext cx="807900" cy="807900"/>
            </a:xfrm>
            <a:prstGeom prst="ellipse">
              <a:avLst/>
            </a:prstGeom>
            <a:solidFill>
              <a:srgbClr val="F7F7F7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79400" dist="177800" dir="8100000" sx="94000" sy="94000" algn="tr" rotWithShape="0">
                <a:srgbClr val="000000">
                  <a:alpha val="3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65" name="Google Shape;565;p43"/>
            <p:cNvGrpSpPr/>
            <p:nvPr/>
          </p:nvGrpSpPr>
          <p:grpSpPr>
            <a:xfrm>
              <a:off x="5904646" y="1201658"/>
              <a:ext cx="285634" cy="390445"/>
              <a:chOff x="2597" y="4163"/>
              <a:chExt cx="215" cy="294"/>
            </a:xfrm>
          </p:grpSpPr>
          <p:sp>
            <p:nvSpPr>
              <p:cNvPr id="566" name="Google Shape;566;p43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7" name="Google Shape;567;p43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8" name="Google Shape;568;p43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9" name="Google Shape;569;p43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70" name="Google Shape;570;p43"/>
          <p:cNvSpPr/>
          <p:nvPr/>
        </p:nvSpPr>
        <p:spPr>
          <a:xfrm>
            <a:off x="512850" y="915088"/>
            <a:ext cx="3672600" cy="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Development Schedule</a:t>
            </a: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3"/>
          <p:cNvSpPr txBox="1"/>
          <p:nvPr/>
        </p:nvSpPr>
        <p:spPr>
          <a:xfrm>
            <a:off x="9075675" y="5050325"/>
            <a:ext cx="2869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2~3주 마다 산학미팅</a:t>
            </a:r>
            <a:endParaRPr sz="16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A5A5A5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 1회 팀미팅 및 서버배포</a:t>
            </a:r>
            <a:endParaRPr sz="1600" b="0" i="0" u="none" strike="noStrike" cap="none">
              <a:solidFill>
                <a:srgbClr val="A5A5A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4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4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4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9" name="Google Shape;579;p44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p44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1" name="Google Shape;581;p44"/>
          <p:cNvSpPr/>
          <p:nvPr/>
        </p:nvSpPr>
        <p:spPr>
          <a:xfrm>
            <a:off x="3154200" y="2505900"/>
            <a:ext cx="58836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latin typeface="Nanum Gothic"/>
                <a:ea typeface="Nanum Gothic"/>
                <a:cs typeface="Nanum Gothic"/>
                <a:sym typeface="Nanum Gothic"/>
              </a:rPr>
              <a:t>참여 인력</a:t>
            </a: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5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 w="12700" cap="flat" cmpd="sng">
            <a:solidFill>
              <a:srgbClr val="FF683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5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2000" b="1" i="1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8" name="Google Shape;588;p45"/>
          <p:cNvSpPr/>
          <p:nvPr/>
        </p:nvSpPr>
        <p:spPr>
          <a:xfrm>
            <a:off x="-1" y="0"/>
            <a:ext cx="501651" cy="533400"/>
          </a:xfrm>
          <a:prstGeom prst="rtTriangle">
            <a:avLst/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9" name="Google Shape;589;p45"/>
          <p:cNvSpPr/>
          <p:nvPr/>
        </p:nvSpPr>
        <p:spPr>
          <a:xfrm flipH="1">
            <a:off x="87154" y="0"/>
            <a:ext cx="657223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0" name="Google Shape;590;p45"/>
          <p:cNvSpPr/>
          <p:nvPr/>
        </p:nvSpPr>
        <p:spPr>
          <a:xfrm flipH="1">
            <a:off x="315754" y="0"/>
            <a:ext cx="562927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1" name="Google Shape;591;p45"/>
          <p:cNvGrpSpPr/>
          <p:nvPr/>
        </p:nvGrpSpPr>
        <p:grpSpPr>
          <a:xfrm>
            <a:off x="501659" y="1251604"/>
            <a:ext cx="807929" cy="807929"/>
            <a:chOff x="5644580" y="993978"/>
            <a:chExt cx="807929" cy="807929"/>
          </a:xfrm>
        </p:grpSpPr>
        <p:sp>
          <p:nvSpPr>
            <p:cNvPr id="592" name="Google Shape;592;p45"/>
            <p:cNvSpPr/>
            <p:nvPr/>
          </p:nvSpPr>
          <p:spPr>
            <a:xfrm>
              <a:off x="5644580" y="993978"/>
              <a:ext cx="807929" cy="807929"/>
            </a:xfrm>
            <a:prstGeom prst="ellipse">
              <a:avLst/>
            </a:prstGeom>
            <a:solidFill>
              <a:srgbClr val="F7F7F7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79400" dist="177800" dir="8100000" sx="94000" sy="94000" algn="tr" rotWithShape="0">
                <a:srgbClr val="000000">
                  <a:alpha val="3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93" name="Google Shape;593;p45"/>
            <p:cNvGrpSpPr/>
            <p:nvPr/>
          </p:nvGrpSpPr>
          <p:grpSpPr>
            <a:xfrm>
              <a:off x="5904646" y="1201658"/>
              <a:ext cx="287796" cy="392567"/>
              <a:chOff x="2597" y="4163"/>
              <a:chExt cx="217" cy="296"/>
            </a:xfrm>
          </p:grpSpPr>
          <p:sp>
            <p:nvSpPr>
              <p:cNvPr id="594" name="Google Shape;594;p45"/>
              <p:cNvSpPr/>
              <p:nvPr/>
            </p:nvSpPr>
            <p:spPr>
              <a:xfrm>
                <a:off x="2630" y="4163"/>
                <a:ext cx="151" cy="176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5" name="Google Shape;595;p45"/>
              <p:cNvSpPr/>
              <p:nvPr/>
            </p:nvSpPr>
            <p:spPr>
              <a:xfrm>
                <a:off x="2664" y="4250"/>
                <a:ext cx="83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6" name="Google Shape;596;p45"/>
              <p:cNvSpPr/>
              <p:nvPr/>
            </p:nvSpPr>
            <p:spPr>
              <a:xfrm>
                <a:off x="2597" y="4335"/>
                <a:ext cx="217" cy="124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7" name="Google Shape;597;p45"/>
              <p:cNvSpPr/>
              <p:nvPr/>
            </p:nvSpPr>
            <p:spPr>
              <a:xfrm>
                <a:off x="2689" y="4347"/>
                <a:ext cx="34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598" name="Google Shape;598;p45"/>
          <p:cNvSpPr/>
          <p:nvPr/>
        </p:nvSpPr>
        <p:spPr>
          <a:xfrm>
            <a:off x="1753400" y="1517125"/>
            <a:ext cx="1183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이재원 (</a:t>
            </a:r>
            <a:r>
              <a:rPr lang="en-US" sz="1200" b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팀장</a:t>
            </a:r>
            <a:r>
              <a:rPr lang="en-US" sz="12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9" name="Google Shape;599;p45"/>
          <p:cNvGrpSpPr/>
          <p:nvPr/>
        </p:nvGrpSpPr>
        <p:grpSpPr>
          <a:xfrm>
            <a:off x="501684" y="3377079"/>
            <a:ext cx="807900" cy="807900"/>
            <a:chOff x="5644580" y="993978"/>
            <a:chExt cx="807900" cy="807900"/>
          </a:xfrm>
        </p:grpSpPr>
        <p:sp>
          <p:nvSpPr>
            <p:cNvPr id="600" name="Google Shape;600;p45"/>
            <p:cNvSpPr/>
            <p:nvPr/>
          </p:nvSpPr>
          <p:spPr>
            <a:xfrm>
              <a:off x="5644580" y="993978"/>
              <a:ext cx="807900" cy="807900"/>
            </a:xfrm>
            <a:prstGeom prst="ellipse">
              <a:avLst/>
            </a:prstGeom>
            <a:solidFill>
              <a:srgbClr val="F7F7F7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79400" dist="177800" dir="8100000" sx="94000" sy="94000" algn="tr" rotWithShape="0">
                <a:srgbClr val="000000">
                  <a:alpha val="3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01" name="Google Shape;601;p45"/>
            <p:cNvGrpSpPr/>
            <p:nvPr/>
          </p:nvGrpSpPr>
          <p:grpSpPr>
            <a:xfrm>
              <a:off x="5904646" y="1201658"/>
              <a:ext cx="285634" cy="390445"/>
              <a:chOff x="2597" y="4163"/>
              <a:chExt cx="215" cy="294"/>
            </a:xfrm>
          </p:grpSpPr>
          <p:sp>
            <p:nvSpPr>
              <p:cNvPr id="602" name="Google Shape;602;p45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3" name="Google Shape;603;p45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4" name="Google Shape;604;p45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5" name="Google Shape;605;p45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606" name="Google Shape;606;p45"/>
          <p:cNvGrpSpPr/>
          <p:nvPr/>
        </p:nvGrpSpPr>
        <p:grpSpPr>
          <a:xfrm>
            <a:off x="501684" y="4439804"/>
            <a:ext cx="807900" cy="807900"/>
            <a:chOff x="5644580" y="993978"/>
            <a:chExt cx="807900" cy="807900"/>
          </a:xfrm>
        </p:grpSpPr>
        <p:sp>
          <p:nvSpPr>
            <p:cNvPr id="607" name="Google Shape;607;p45"/>
            <p:cNvSpPr/>
            <p:nvPr/>
          </p:nvSpPr>
          <p:spPr>
            <a:xfrm>
              <a:off x="5644580" y="993978"/>
              <a:ext cx="807900" cy="807900"/>
            </a:xfrm>
            <a:prstGeom prst="ellipse">
              <a:avLst/>
            </a:prstGeom>
            <a:solidFill>
              <a:srgbClr val="F7F7F7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79400" dist="177800" dir="8100000" sx="94000" sy="94000" algn="tr" rotWithShape="0">
                <a:srgbClr val="000000">
                  <a:alpha val="3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08" name="Google Shape;608;p45"/>
            <p:cNvGrpSpPr/>
            <p:nvPr/>
          </p:nvGrpSpPr>
          <p:grpSpPr>
            <a:xfrm>
              <a:off x="5904646" y="1201658"/>
              <a:ext cx="285634" cy="390445"/>
              <a:chOff x="2597" y="4163"/>
              <a:chExt cx="215" cy="294"/>
            </a:xfrm>
          </p:grpSpPr>
          <p:sp>
            <p:nvSpPr>
              <p:cNvPr id="609" name="Google Shape;609;p45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0" name="Google Shape;610;p45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1" name="Google Shape;611;p45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2" name="Google Shape;612;p45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613" name="Google Shape;613;p45"/>
          <p:cNvGrpSpPr/>
          <p:nvPr/>
        </p:nvGrpSpPr>
        <p:grpSpPr>
          <a:xfrm>
            <a:off x="501684" y="2314354"/>
            <a:ext cx="807900" cy="807900"/>
            <a:chOff x="5644580" y="993978"/>
            <a:chExt cx="807900" cy="807900"/>
          </a:xfrm>
        </p:grpSpPr>
        <p:sp>
          <p:nvSpPr>
            <p:cNvPr id="614" name="Google Shape;614;p45"/>
            <p:cNvSpPr/>
            <p:nvPr/>
          </p:nvSpPr>
          <p:spPr>
            <a:xfrm>
              <a:off x="5644580" y="993978"/>
              <a:ext cx="807900" cy="807900"/>
            </a:xfrm>
            <a:prstGeom prst="ellipse">
              <a:avLst/>
            </a:prstGeom>
            <a:solidFill>
              <a:srgbClr val="F7F7F7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79400" dist="177800" dir="8100000" sx="94000" sy="94000" algn="tr" rotWithShape="0">
                <a:srgbClr val="000000">
                  <a:alpha val="3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15" name="Google Shape;615;p45"/>
            <p:cNvGrpSpPr/>
            <p:nvPr/>
          </p:nvGrpSpPr>
          <p:grpSpPr>
            <a:xfrm>
              <a:off x="5904646" y="1201658"/>
              <a:ext cx="285634" cy="390445"/>
              <a:chOff x="2597" y="4163"/>
              <a:chExt cx="215" cy="294"/>
            </a:xfrm>
          </p:grpSpPr>
          <p:sp>
            <p:nvSpPr>
              <p:cNvPr id="616" name="Google Shape;616;p45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7" name="Google Shape;617;p45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8" name="Google Shape;618;p45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9" name="Google Shape;619;p45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620" name="Google Shape;620;p45"/>
          <p:cNvGrpSpPr/>
          <p:nvPr/>
        </p:nvGrpSpPr>
        <p:grpSpPr>
          <a:xfrm>
            <a:off x="501684" y="5502529"/>
            <a:ext cx="807900" cy="807900"/>
            <a:chOff x="5644580" y="993978"/>
            <a:chExt cx="807900" cy="807900"/>
          </a:xfrm>
        </p:grpSpPr>
        <p:sp>
          <p:nvSpPr>
            <p:cNvPr id="621" name="Google Shape;621;p45"/>
            <p:cNvSpPr/>
            <p:nvPr/>
          </p:nvSpPr>
          <p:spPr>
            <a:xfrm>
              <a:off x="5644580" y="993978"/>
              <a:ext cx="807900" cy="807900"/>
            </a:xfrm>
            <a:prstGeom prst="ellipse">
              <a:avLst/>
            </a:prstGeom>
            <a:solidFill>
              <a:srgbClr val="F7F7F7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279400" dist="177800" dir="8100000" sx="94000" sy="94000" algn="tr" rotWithShape="0">
                <a:srgbClr val="000000">
                  <a:alpha val="31372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22" name="Google Shape;622;p45"/>
            <p:cNvGrpSpPr/>
            <p:nvPr/>
          </p:nvGrpSpPr>
          <p:grpSpPr>
            <a:xfrm>
              <a:off x="5904646" y="1201658"/>
              <a:ext cx="285634" cy="390445"/>
              <a:chOff x="2597" y="4163"/>
              <a:chExt cx="215" cy="294"/>
            </a:xfrm>
          </p:grpSpPr>
          <p:sp>
            <p:nvSpPr>
              <p:cNvPr id="623" name="Google Shape;623;p45"/>
              <p:cNvSpPr/>
              <p:nvPr/>
            </p:nvSpPr>
            <p:spPr>
              <a:xfrm>
                <a:off x="2630" y="4163"/>
                <a:ext cx="150" cy="175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942" extrusionOk="0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4" name="Google Shape;624;p45"/>
              <p:cNvSpPr/>
              <p:nvPr/>
            </p:nvSpPr>
            <p:spPr>
              <a:xfrm>
                <a:off x="2664" y="4250"/>
                <a:ext cx="82" cy="27"/>
              </a:xfrm>
              <a:custGeom>
                <a:avLst/>
                <a:gdLst/>
                <a:ahLst/>
                <a:cxnLst/>
                <a:rect l="l" t="t" r="r" b="b"/>
                <a:pathLst>
                  <a:path w="916" h="300" extrusionOk="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5" name="Google Shape;625;p45"/>
              <p:cNvSpPr/>
              <p:nvPr/>
            </p:nvSpPr>
            <p:spPr>
              <a:xfrm>
                <a:off x="2597" y="4335"/>
                <a:ext cx="215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393" h="1360" extrusionOk="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6" name="Google Shape;626;p45"/>
              <p:cNvSpPr/>
              <p:nvPr/>
            </p:nvSpPr>
            <p:spPr>
              <a:xfrm>
                <a:off x="2689" y="4347"/>
                <a:ext cx="34" cy="82"/>
              </a:xfrm>
              <a:custGeom>
                <a:avLst/>
                <a:gdLst/>
                <a:ahLst/>
                <a:cxnLst/>
                <a:rect l="l" t="t" r="r" b="b"/>
                <a:pathLst>
                  <a:path w="373" h="915" extrusionOk="0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FF6600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627" name="Google Shape;627;p45"/>
          <p:cNvSpPr/>
          <p:nvPr/>
        </p:nvSpPr>
        <p:spPr>
          <a:xfrm>
            <a:off x="1753402" y="2579855"/>
            <a:ext cx="99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박영훈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p45"/>
          <p:cNvSpPr/>
          <p:nvPr/>
        </p:nvSpPr>
        <p:spPr>
          <a:xfrm>
            <a:off x="1753402" y="3599405"/>
            <a:ext cx="99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조우현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p45"/>
          <p:cNvSpPr/>
          <p:nvPr/>
        </p:nvSpPr>
        <p:spPr>
          <a:xfrm>
            <a:off x="1753402" y="4618955"/>
            <a:ext cx="99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김병주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p45"/>
          <p:cNvSpPr/>
          <p:nvPr/>
        </p:nvSpPr>
        <p:spPr>
          <a:xfrm>
            <a:off x="1753402" y="5768030"/>
            <a:ext cx="996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이현준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p45"/>
          <p:cNvSpPr/>
          <p:nvPr/>
        </p:nvSpPr>
        <p:spPr>
          <a:xfrm>
            <a:off x="315753" y="625811"/>
            <a:ext cx="3148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Building</a:t>
            </a:r>
            <a:endParaRPr sz="2000" b="0" i="0" u="none" strike="noStrike" cap="none">
              <a:solidFill>
                <a:srgbClr val="FF68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45"/>
          <p:cNvSpPr/>
          <p:nvPr/>
        </p:nvSpPr>
        <p:spPr>
          <a:xfrm>
            <a:off x="3194115" y="2579850"/>
            <a:ext cx="540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Back-end/ </a:t>
            </a:r>
            <a:r>
              <a:rPr lang="en-US" sz="1200" b="1" i="0" u="none" strike="noStrike" cap="none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r>
              <a:rPr lang="en-US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i="0" u="none" strike="noStrike" cap="none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</a:t>
            </a:r>
            <a:r>
              <a:rPr lang="en-US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 API </a:t>
            </a:r>
            <a:r>
              <a:rPr lang="en-US" sz="1200" b="1" i="0" u="none" strike="noStrike" cap="none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서버</a:t>
            </a:r>
            <a:r>
              <a:rPr lang="en-US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sz="1200" b="1" i="0" u="none" strike="noStrike" cap="none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연동</a:t>
            </a:r>
            <a:r>
              <a:rPr lang="en-US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i="0" u="none" strike="noStrike" cap="none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체계</a:t>
            </a:r>
            <a:r>
              <a:rPr lang="en-US" sz="1200" b="1" i="0" u="none" strike="noStrike" cap="none" dirty="0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b="1" i="0" u="none" strike="noStrike" cap="none" dirty="0" err="1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구축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45"/>
          <p:cNvSpPr/>
          <p:nvPr/>
        </p:nvSpPr>
        <p:spPr>
          <a:xfrm>
            <a:off x="3194125" y="3599400"/>
            <a:ext cx="3720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Front-end/ 앱 플랫폼 개발 및 기능 구현/ 데이터 시각화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p45"/>
          <p:cNvSpPr/>
          <p:nvPr/>
        </p:nvSpPr>
        <p:spPr>
          <a:xfrm>
            <a:off x="3194125" y="4618950"/>
            <a:ext cx="3870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Front-end/ 웹 플랫폼  개발 및 기능 구현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45"/>
          <p:cNvSpPr/>
          <p:nvPr/>
        </p:nvSpPr>
        <p:spPr>
          <a:xfrm>
            <a:off x="3194128" y="5768025"/>
            <a:ext cx="4488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DBA /DB 설계 및 구축,  데이터 분석 및 크롤링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45"/>
          <p:cNvSpPr txBox="1"/>
          <p:nvPr/>
        </p:nvSpPr>
        <p:spPr>
          <a:xfrm>
            <a:off x="7064125" y="5951750"/>
            <a:ext cx="490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3"/>
              </a:rPr>
              <a:t>https://github.com/Team-KNOWHOW/AI-Cost-Management-and-Prediction-Platform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7" name="Google Shape;63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9700" y="1553194"/>
            <a:ext cx="3613250" cy="2049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2950" y="3556575"/>
            <a:ext cx="3720001" cy="17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5"/>
          <p:cNvSpPr/>
          <p:nvPr/>
        </p:nvSpPr>
        <p:spPr>
          <a:xfrm>
            <a:off x="3194115" y="1528825"/>
            <a:ext cx="5406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Science/ 데이터 마이닝, AI 모델 개발</a:t>
            </a: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6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6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46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p46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p46"/>
          <p:cNvSpPr/>
          <p:nvPr/>
        </p:nvSpPr>
        <p:spPr>
          <a:xfrm>
            <a:off x="3154200" y="2505900"/>
            <a:ext cx="58836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latin typeface="Nanum Gothic"/>
                <a:ea typeface="Nanum Gothic"/>
                <a:cs typeface="Nanum Gothic"/>
                <a:sym typeface="Nanum Gothic"/>
              </a:rPr>
              <a:t>기대 효과</a:t>
            </a: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7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7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7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p47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p47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9" name="Google Shape;659;p47"/>
          <p:cNvSpPr/>
          <p:nvPr/>
        </p:nvSpPr>
        <p:spPr>
          <a:xfrm>
            <a:off x="965900" y="907900"/>
            <a:ext cx="8466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 효과</a:t>
            </a:r>
            <a:endParaRPr sz="2400" b="1">
              <a:solidFill>
                <a:srgbClr val="FF68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0" name="Google Shape;66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413" y="1815800"/>
            <a:ext cx="5402426" cy="364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4025" y="3315075"/>
            <a:ext cx="2921450" cy="31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8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8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8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9" name="Google Shape;669;p48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48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48"/>
          <p:cNvSpPr/>
          <p:nvPr/>
        </p:nvSpPr>
        <p:spPr>
          <a:xfrm>
            <a:off x="965900" y="907900"/>
            <a:ext cx="1545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기대 효과</a:t>
            </a: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2" name="Google Shape;6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100" y="1762625"/>
            <a:ext cx="2702725" cy="33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48"/>
          <p:cNvSpPr txBox="1"/>
          <p:nvPr/>
        </p:nvSpPr>
        <p:spPr>
          <a:xfrm>
            <a:off x="1187075" y="5423050"/>
            <a:ext cx="1829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제조원가 예측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p48"/>
          <p:cNvSpPr txBox="1"/>
          <p:nvPr/>
        </p:nvSpPr>
        <p:spPr>
          <a:xfrm>
            <a:off x="4792850" y="5423050"/>
            <a:ext cx="218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적절한 생산량 결정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p48"/>
          <p:cNvSpPr txBox="1"/>
          <p:nvPr/>
        </p:nvSpPr>
        <p:spPr>
          <a:xfrm>
            <a:off x="4748275" y="3326175"/>
            <a:ext cx="2483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적절한 제조 원가 책정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p48"/>
          <p:cNvSpPr txBox="1"/>
          <p:nvPr/>
        </p:nvSpPr>
        <p:spPr>
          <a:xfrm>
            <a:off x="9177975" y="5423050"/>
            <a:ext cx="1917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algun Gothic"/>
                <a:ea typeface="Malgun Gothic"/>
                <a:cs typeface="Malgun Gothic"/>
                <a:sym typeface="Malgun Gothic"/>
              </a:rPr>
              <a:t>이윤 손실 최소화</a:t>
            </a:r>
            <a:endParaRPr sz="17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7" name="Google Shape;67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353" y="1762625"/>
            <a:ext cx="1545900" cy="15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453" y="3772575"/>
            <a:ext cx="1545900" cy="15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9026" y="1762625"/>
            <a:ext cx="3551151" cy="33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48"/>
          <p:cNvSpPr/>
          <p:nvPr/>
        </p:nvSpPr>
        <p:spPr>
          <a:xfrm>
            <a:off x="3760188" y="2574375"/>
            <a:ext cx="727200" cy="195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7239388" y="2574375"/>
            <a:ext cx="727200" cy="195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A4C2F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49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9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9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49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49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49"/>
          <p:cNvSpPr/>
          <p:nvPr/>
        </p:nvSpPr>
        <p:spPr>
          <a:xfrm>
            <a:off x="3977549" y="2096223"/>
            <a:ext cx="42369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End</a:t>
            </a:r>
            <a:endParaRPr sz="7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49"/>
          <p:cNvSpPr/>
          <p:nvPr/>
        </p:nvSpPr>
        <p:spPr>
          <a:xfrm>
            <a:off x="2444700" y="5625547"/>
            <a:ext cx="7302600" cy="1007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31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감사합니다</a:t>
            </a:r>
            <a:endParaRPr sz="31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0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50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50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0" name="Google Shape;700;p50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1" name="Google Shape;701;p50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50"/>
          <p:cNvSpPr/>
          <p:nvPr/>
        </p:nvSpPr>
        <p:spPr>
          <a:xfrm>
            <a:off x="3977549" y="2773500"/>
            <a:ext cx="4236900" cy="6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sz="62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6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6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434550" y="762001"/>
            <a:ext cx="2436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</a:t>
            </a:r>
            <a:r>
              <a:rPr lang="en-US" sz="2400" b="1" i="0" u="none" strike="noStrike" cap="none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기술</a:t>
            </a:r>
            <a:endParaRPr sz="1600" b="0" i="0" u="none" strike="noStrike" cap="none">
              <a:solidFill>
                <a:srgbClr val="FF68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68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675" y="1989963"/>
            <a:ext cx="5715000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0175" y="1665200"/>
            <a:ext cx="3407975" cy="428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17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" name="Google Shape;132;p17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434550" y="762001"/>
            <a:ext cx="2436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</a:t>
            </a:r>
            <a:r>
              <a:rPr lang="en-US" sz="2400" b="1" i="0" u="none" strike="noStrike" cap="none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기술</a:t>
            </a:r>
            <a:endParaRPr sz="1600" b="0" i="0" u="none" strike="noStrike" cap="none">
              <a:solidFill>
                <a:srgbClr val="FF68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68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100" y="1200926"/>
            <a:ext cx="85344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800" y="2830326"/>
            <a:ext cx="6206993" cy="355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8520925" y="5990250"/>
            <a:ext cx="336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출처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 dirty="0">
                <a:solidFill>
                  <a:schemeClr val="hlink"/>
                </a:solidFill>
                <a:hlinkClick r:id="rId5"/>
              </a:rPr>
              <a:t>http://m.hani.co.kr/arti/economy/startup/950421.html#cb</a:t>
            </a:r>
            <a:r>
              <a:rPr lang="en-US" sz="1000" dirty="0">
                <a:solidFill>
                  <a:schemeClr val="dk1"/>
                </a:solidFill>
              </a:rPr>
              <a:t>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" name="Google Shape;144;p18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18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415650" y="590551"/>
            <a:ext cx="2436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문제</a:t>
            </a:r>
            <a:r>
              <a:rPr lang="en-US" sz="2400" b="1" i="0" u="none" strike="noStrike" cap="none">
                <a:solidFill>
                  <a:srgbClr val="FF6834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기술</a:t>
            </a:r>
            <a:endParaRPr sz="1600" b="0" i="0" u="none" strike="noStrike" cap="none">
              <a:solidFill>
                <a:srgbClr val="FF68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68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325" y="2008552"/>
            <a:ext cx="2840900" cy="284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775" y="1889760"/>
            <a:ext cx="5867752" cy="307847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/>
          <p:nvPr/>
        </p:nvSpPr>
        <p:spPr>
          <a:xfrm>
            <a:off x="4311550" y="3173800"/>
            <a:ext cx="942900" cy="885900"/>
          </a:xfrm>
          <a:prstGeom prst="mathPlus">
            <a:avLst>
              <a:gd name="adj1" fmla="val 2352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 txBox="1"/>
          <p:nvPr/>
        </p:nvSpPr>
        <p:spPr>
          <a:xfrm>
            <a:off x="3917225" y="5535343"/>
            <a:ext cx="457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 ‘</a:t>
            </a:r>
            <a:r>
              <a:rPr lang="en-US" sz="1500" b="1" dirty="0" err="1">
                <a:solidFill>
                  <a:schemeClr val="dk1"/>
                </a:solidFill>
                <a:highlight>
                  <a:schemeClr val="lt1"/>
                </a:highlight>
              </a:rPr>
              <a:t>인공지능</a:t>
            </a:r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highlight>
                  <a:schemeClr val="lt1"/>
                </a:highlight>
              </a:rPr>
              <a:t>원가</a:t>
            </a:r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(</a:t>
            </a:r>
            <a:r>
              <a:rPr lang="en-US" sz="1500" b="1" dirty="0" err="1">
                <a:solidFill>
                  <a:schemeClr val="dk1"/>
                </a:solidFill>
                <a:highlight>
                  <a:schemeClr val="lt1"/>
                </a:highlight>
              </a:rPr>
              <a:t>손익</a:t>
            </a:r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/</a:t>
            </a:r>
            <a:r>
              <a:rPr lang="en-US" sz="1500" b="1" dirty="0" err="1">
                <a:solidFill>
                  <a:schemeClr val="dk1"/>
                </a:solidFill>
                <a:highlight>
                  <a:schemeClr val="lt1"/>
                </a:highlight>
              </a:rPr>
              <a:t>예산</a:t>
            </a:r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) </a:t>
            </a:r>
            <a:r>
              <a:rPr lang="en-US" sz="1500" b="1" dirty="0" err="1">
                <a:solidFill>
                  <a:schemeClr val="dk1"/>
                </a:solidFill>
                <a:highlight>
                  <a:schemeClr val="lt1"/>
                </a:highlight>
              </a:rPr>
              <a:t>관리</a:t>
            </a:r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 및 </a:t>
            </a:r>
            <a:r>
              <a:rPr lang="en-US" sz="1500" b="1" dirty="0" err="1">
                <a:solidFill>
                  <a:schemeClr val="dk1"/>
                </a:solidFill>
                <a:highlight>
                  <a:schemeClr val="lt1"/>
                </a:highlight>
              </a:rPr>
              <a:t>예측</a:t>
            </a:r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r>
              <a:rPr lang="en-US" sz="1500" b="1" dirty="0" err="1">
                <a:solidFill>
                  <a:schemeClr val="dk1"/>
                </a:solidFill>
                <a:highlight>
                  <a:schemeClr val="lt1"/>
                </a:highlight>
              </a:rPr>
              <a:t>플랫폼</a:t>
            </a:r>
            <a:r>
              <a:rPr lang="en-US" sz="1500" b="1" dirty="0">
                <a:solidFill>
                  <a:schemeClr val="dk1"/>
                </a:solidFill>
                <a:highlight>
                  <a:schemeClr val="lt1"/>
                </a:highlight>
              </a:rPr>
              <a:t>’</a:t>
            </a:r>
            <a:endParaRPr sz="17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5687850" y="5332488"/>
            <a:ext cx="816300" cy="254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3685500" y="5581450"/>
            <a:ext cx="4821012" cy="1154304"/>
          </a:xfrm>
          <a:prstGeom prst="clou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B7B7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p19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1" name="Google Shape;161;p19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0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2" name="Google Shape;162;p19"/>
          <p:cNvSpPr/>
          <p:nvPr/>
        </p:nvSpPr>
        <p:spPr>
          <a:xfrm>
            <a:off x="3154200" y="2505900"/>
            <a:ext cx="5883600" cy="18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5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선행 기술</a:t>
            </a:r>
            <a:endParaRPr sz="4500" b="1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700" b="1" i="0" u="none" strike="noStrike" cap="none">
                <a:solidFill>
                  <a:srgbClr val="FF6600"/>
                </a:solidFill>
                <a:latin typeface="Nanum Gothic"/>
                <a:ea typeface="Nanum Gothic"/>
                <a:cs typeface="Nanum Gothic"/>
                <a:sym typeface="Nanum Gothic"/>
              </a:rPr>
              <a:t>BI ( Business Intelligence )</a:t>
            </a:r>
            <a:endParaRPr sz="2700" b="1" i="0" u="none" strike="noStrike" cap="none">
              <a:solidFill>
                <a:srgbClr val="FF66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b="1">
                <a:solidFill>
                  <a:srgbClr val="FF6600"/>
                </a:solidFill>
                <a:latin typeface="Nanum Gothic"/>
                <a:ea typeface="Nanum Gothic"/>
                <a:cs typeface="Nanum Gothic"/>
                <a:sym typeface="Nanum Gothic"/>
              </a:rPr>
              <a:t>DSS ( Decision Supporting System )</a:t>
            </a:r>
            <a:endParaRPr sz="2700">
              <a:solidFill>
                <a:srgbClr val="FF6834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b="1">
              <a:solidFill>
                <a:srgbClr val="FF66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b="1">
              <a:solidFill>
                <a:srgbClr val="FF66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20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" name="Google Shape;171;p20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152400" y="685800"/>
            <a:ext cx="4081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2400" b="1">
                <a:solidFill>
                  <a:srgbClr val="FF6600"/>
                </a:solidFill>
                <a:latin typeface="Nanum Gothic"/>
                <a:ea typeface="Nanum Gothic"/>
                <a:cs typeface="Nanum Gothic"/>
                <a:sym typeface="Nanum Gothic"/>
              </a:rPr>
              <a:t>BI ( Business Intelligence )</a:t>
            </a:r>
            <a:endParaRPr sz="2400" b="1">
              <a:solidFill>
                <a:srgbClr val="FF66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2400" b="1">
              <a:solidFill>
                <a:srgbClr val="FF68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2225" y="1870775"/>
            <a:ext cx="10243176" cy="44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/>
          <p:nvPr/>
        </p:nvSpPr>
        <p:spPr>
          <a:xfrm>
            <a:off x="3923700" y="1066800"/>
            <a:ext cx="4344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Business intelligence</a:t>
            </a:r>
            <a:endParaRPr sz="3000" b="0" i="0" u="none" strike="noStrike" cap="none">
              <a:solidFill>
                <a:srgbClr val="3F3F3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/>
          <p:nvPr/>
        </p:nvSpPr>
        <p:spPr>
          <a:xfrm>
            <a:off x="0" y="419100"/>
            <a:ext cx="12192000" cy="114300"/>
          </a:xfrm>
          <a:prstGeom prst="rect">
            <a:avLst/>
          </a:prstGeom>
          <a:solidFill>
            <a:srgbClr val="FF68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Enjoy your stylish business and campus life with BIZCAM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-1" y="0"/>
            <a:ext cx="12192000" cy="419100"/>
          </a:xfrm>
          <a:prstGeom prst="rect">
            <a:avLst/>
          </a:prstGeom>
          <a:solidFill>
            <a:srgbClr val="2C3A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1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KNOWHOW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-1" y="0"/>
            <a:ext cx="533400" cy="533400"/>
          </a:xfrm>
          <a:prstGeom prst="rtTriangle">
            <a:avLst/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2" name="Google Shape;182;p21"/>
          <p:cNvSpPr/>
          <p:nvPr/>
        </p:nvSpPr>
        <p:spPr>
          <a:xfrm flipH="1">
            <a:off x="87077" y="0"/>
            <a:ext cx="6573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1"/>
          <p:cNvSpPr/>
          <p:nvPr/>
        </p:nvSpPr>
        <p:spPr>
          <a:xfrm flipH="1">
            <a:off x="315881" y="0"/>
            <a:ext cx="562800" cy="533400"/>
          </a:xfrm>
          <a:prstGeom prst="parallelogram">
            <a:avLst>
              <a:gd name="adj" fmla="val 98661"/>
            </a:avLst>
          </a:prstGeom>
          <a:solidFill>
            <a:schemeClr val="dk1">
              <a:alpha val="3451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76200" y="685800"/>
            <a:ext cx="26679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FF6600"/>
                </a:solidFill>
                <a:latin typeface="Nanum Gothic"/>
                <a:ea typeface="Nanum Gothic"/>
                <a:cs typeface="Nanum Gothic"/>
                <a:sym typeface="Nanum Gothic"/>
              </a:rPr>
              <a:t>BI의 실례</a:t>
            </a:r>
            <a:endParaRPr sz="2400" b="0" i="0" u="none" strike="noStrike" cap="none">
              <a:solidFill>
                <a:srgbClr val="FF683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1955300" y="1885050"/>
            <a:ext cx="2103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HelloFresh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6556075" y="1885050"/>
            <a:ext cx="463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Malgun Gothic"/>
                <a:ea typeface="Malgun Gothic"/>
                <a:cs typeface="Malgun Gothic"/>
                <a:sym typeface="Malgun Gothic"/>
              </a:rPr>
              <a:t>Coca Cola bottling Company</a:t>
            </a:r>
            <a:endParaRPr sz="2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375" y="2593525"/>
            <a:ext cx="4224050" cy="24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8325" y="2593525"/>
            <a:ext cx="3407000" cy="23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2427</Words>
  <Application>Microsoft Office PowerPoint</Application>
  <PresentationFormat>와이드스크린</PresentationFormat>
  <Paragraphs>305</Paragraphs>
  <Slides>38</Slides>
  <Notes>38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Malgun Gothic</vt:lpstr>
      <vt:lpstr>Arial</vt:lpstr>
      <vt:lpstr>Nanum Gothic</vt:lpstr>
      <vt:lpstr>27_Office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vip</cp:lastModifiedBy>
  <cp:revision>7</cp:revision>
  <dcterms:modified xsi:type="dcterms:W3CDTF">2021-06-01T06:51:22Z</dcterms:modified>
</cp:coreProperties>
</file>